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302" r:id="rId3"/>
    <p:sldId id="291" r:id="rId4"/>
    <p:sldId id="267" r:id="rId5"/>
    <p:sldId id="268" r:id="rId6"/>
    <p:sldId id="278" r:id="rId7"/>
    <p:sldId id="281" r:id="rId8"/>
    <p:sldId id="271" r:id="rId9"/>
    <p:sldId id="270" r:id="rId10"/>
    <p:sldId id="272" r:id="rId11"/>
    <p:sldId id="284" r:id="rId12"/>
    <p:sldId id="285" r:id="rId13"/>
    <p:sldId id="287" r:id="rId14"/>
    <p:sldId id="286" r:id="rId15"/>
    <p:sldId id="288" r:id="rId16"/>
    <p:sldId id="301" r:id="rId17"/>
    <p:sldId id="306" r:id="rId18"/>
    <p:sldId id="305" r:id="rId19"/>
    <p:sldId id="303" r:id="rId20"/>
    <p:sldId id="304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a-DK"/>
              <a:t>Hvede merudbytter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587542903290934"/>
          <c:y val="0.16239614480171813"/>
          <c:w val="0.74365071673733096"/>
          <c:h val="0.48074797298034083"/>
        </c:manualLayout>
      </c:layout>
      <c:scatterChart>
        <c:scatterStyle val="lineMarker"/>
        <c:varyColors val="0"/>
        <c:ser>
          <c:idx val="0"/>
          <c:order val="0"/>
          <c:tx>
            <c:v>Gamst maskinstation</c:v>
          </c:tx>
          <c:xVal>
            <c:numRef>
              <c:f>Hvede!$B$2:$B$5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Hvede!$D$2:$D$5</c:f>
              <c:numCache>
                <c:formatCode>0.00</c:formatCode>
                <c:ptCount val="4"/>
                <c:pt idx="0">
                  <c:v>0</c:v>
                </c:pt>
                <c:pt idx="1">
                  <c:v>-9.9486521181001208E-2</c:v>
                </c:pt>
                <c:pt idx="2">
                  <c:v>1.5934959349593489</c:v>
                </c:pt>
                <c:pt idx="3">
                  <c:v>1.4794608472400519</c:v>
                </c:pt>
              </c:numCache>
            </c:numRef>
          </c:yVal>
          <c:smooth val="0"/>
        </c:ser>
        <c:ser>
          <c:idx val="1"/>
          <c:order val="1"/>
          <c:tx>
            <c:v>Hald og Hansen</c:v>
          </c:tx>
          <c:xVal>
            <c:numRef>
              <c:f>Hvede!$B$6:$B$9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Hvede!$D$6:$D$9</c:f>
              <c:numCache>
                <c:formatCode>0.00</c:formatCode>
                <c:ptCount val="4"/>
                <c:pt idx="0">
                  <c:v>0</c:v>
                </c:pt>
                <c:pt idx="1">
                  <c:v>0.86700000000000088</c:v>
                </c:pt>
                <c:pt idx="2">
                  <c:v>0.60100000000000087</c:v>
                </c:pt>
                <c:pt idx="3">
                  <c:v>0.78900000000000148</c:v>
                </c:pt>
              </c:numCache>
            </c:numRef>
          </c:yVal>
          <c:smooth val="0"/>
        </c:ser>
        <c:ser>
          <c:idx val="2"/>
          <c:order val="2"/>
          <c:tx>
            <c:v>Thingstrup</c:v>
          </c:tx>
          <c:xVal>
            <c:numRef>
              <c:f>Hvede!$B$10:$B$13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Hvede!$D$10:$D$13</c:f>
              <c:numCache>
                <c:formatCode>0.00</c:formatCode>
                <c:ptCount val="4"/>
                <c:pt idx="0">
                  <c:v>0</c:v>
                </c:pt>
                <c:pt idx="1">
                  <c:v>0.90899999999999892</c:v>
                </c:pt>
                <c:pt idx="2">
                  <c:v>0.69699999999999918</c:v>
                </c:pt>
                <c:pt idx="3">
                  <c:v>0.4870000000000001</c:v>
                </c:pt>
              </c:numCache>
            </c:numRef>
          </c:yVal>
          <c:smooth val="0"/>
        </c:ser>
        <c:ser>
          <c:idx val="3"/>
          <c:order val="3"/>
          <c:tx>
            <c:v>Birktoft</c:v>
          </c:tx>
          <c:xVal>
            <c:numRef>
              <c:f>Hvede!$B$14:$B$17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Hvede!$D$14:$D$17</c:f>
              <c:numCache>
                <c:formatCode>0.00</c:formatCode>
                <c:ptCount val="4"/>
                <c:pt idx="0">
                  <c:v>0</c:v>
                </c:pt>
                <c:pt idx="1">
                  <c:v>6.9999999999998508E-2</c:v>
                </c:pt>
                <c:pt idx="2">
                  <c:v>0</c:v>
                </c:pt>
                <c:pt idx="3">
                  <c:v>9.9999999999997868E-3</c:v>
                </c:pt>
              </c:numCache>
            </c:numRef>
          </c:yVal>
          <c:smooth val="0"/>
        </c:ser>
        <c:ser>
          <c:idx val="11"/>
          <c:order val="4"/>
          <c:tx>
            <c:strRef>
              <c:f>Hvede!$A$18</c:f>
              <c:strCache>
                <c:ptCount val="1"/>
                <c:pt idx="0">
                  <c:v>Hulvadgaard</c:v>
                </c:pt>
              </c:strCache>
            </c:strRef>
          </c:tx>
          <c:xVal>
            <c:numRef>
              <c:f>Hvede!$B$18:$B$19</c:f>
              <c:numCache>
                <c:formatCode>General</c:formatCode>
                <c:ptCount val="2"/>
                <c:pt idx="0">
                  <c:v>0</c:v>
                </c:pt>
                <c:pt idx="1">
                  <c:v>2</c:v>
                </c:pt>
              </c:numCache>
            </c:numRef>
          </c:xVal>
          <c:yVal>
            <c:numRef>
              <c:f>Hvede!$D$18:$D$19</c:f>
              <c:numCache>
                <c:formatCode>0.00</c:formatCode>
                <c:ptCount val="2"/>
                <c:pt idx="0">
                  <c:v>0</c:v>
                </c:pt>
                <c:pt idx="1">
                  <c:v>0.58499999999999908</c:v>
                </c:pt>
              </c:numCache>
            </c:numRef>
          </c:yVal>
          <c:smooth val="0"/>
        </c:ser>
        <c:ser>
          <c:idx val="4"/>
          <c:order val="5"/>
          <c:tx>
            <c:strRef>
              <c:f>Hvede!$A$20</c:f>
              <c:strCache>
                <c:ptCount val="1"/>
                <c:pt idx="0">
                  <c:v>070101010-001</c:v>
                </c:pt>
              </c:strCache>
            </c:strRef>
          </c:tx>
          <c:xVal>
            <c:numRef>
              <c:f>Hvede!$B$20:$B$21</c:f>
              <c:numCache>
                <c:formatCode>General</c:formatCode>
                <c:ptCount val="2"/>
                <c:pt idx="0">
                  <c:v>0</c:v>
                </c:pt>
                <c:pt idx="1">
                  <c:v>2</c:v>
                </c:pt>
              </c:numCache>
            </c:numRef>
          </c:xVal>
          <c:yVal>
            <c:numRef>
              <c:f>Hvede!$D$20:$D$21</c:f>
              <c:numCache>
                <c:formatCode>0.00</c:formatCode>
                <c:ptCount val="2"/>
                <c:pt idx="0">
                  <c:v>0</c:v>
                </c:pt>
                <c:pt idx="1">
                  <c:v>1.0599999999999996</c:v>
                </c:pt>
              </c:numCache>
            </c:numRef>
          </c:yVal>
          <c:smooth val="0"/>
        </c:ser>
        <c:ser>
          <c:idx val="5"/>
          <c:order val="6"/>
          <c:tx>
            <c:strRef>
              <c:f>Hvede!$A$22</c:f>
              <c:strCache>
                <c:ptCount val="1"/>
                <c:pt idx="0">
                  <c:v>070101010-002</c:v>
                </c:pt>
              </c:strCache>
            </c:strRef>
          </c:tx>
          <c:xVal>
            <c:numRef>
              <c:f>Hvede!$B$24:$B$27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2.5</c:v>
                </c:pt>
              </c:numCache>
            </c:numRef>
          </c:xVal>
          <c:yVal>
            <c:numRef>
              <c:f>Hvede!$D$22:$D$23</c:f>
              <c:numCache>
                <c:formatCode>0.00</c:formatCode>
                <c:ptCount val="2"/>
                <c:pt idx="0">
                  <c:v>0</c:v>
                </c:pt>
                <c:pt idx="1">
                  <c:v>-0.26999999999999957</c:v>
                </c:pt>
              </c:numCache>
            </c:numRef>
          </c:yVal>
          <c:smooth val="0"/>
        </c:ser>
        <c:ser>
          <c:idx val="6"/>
          <c:order val="7"/>
          <c:tx>
            <c:strRef>
              <c:f>Hvede!$A$24</c:f>
              <c:strCache>
                <c:ptCount val="1"/>
                <c:pt idx="0">
                  <c:v>070101010-003</c:v>
                </c:pt>
              </c:strCache>
            </c:strRef>
          </c:tx>
          <c:xVal>
            <c:numRef>
              <c:f>Hvede!$B$24:$B$25</c:f>
              <c:numCache>
                <c:formatCode>General</c:formatCode>
                <c:ptCount val="2"/>
                <c:pt idx="0">
                  <c:v>0</c:v>
                </c:pt>
                <c:pt idx="1">
                  <c:v>2</c:v>
                </c:pt>
              </c:numCache>
            </c:numRef>
          </c:xVal>
          <c:yVal>
            <c:numRef>
              <c:f>Hvede!$D$24:$D$25</c:f>
              <c:numCache>
                <c:formatCode>0.00</c:formatCode>
                <c:ptCount val="2"/>
                <c:pt idx="0">
                  <c:v>0</c:v>
                </c:pt>
                <c:pt idx="1">
                  <c:v>0.41000000000000014</c:v>
                </c:pt>
              </c:numCache>
            </c:numRef>
          </c:yVal>
          <c:smooth val="0"/>
        </c:ser>
        <c:ser>
          <c:idx val="7"/>
          <c:order val="8"/>
          <c:tx>
            <c:strRef>
              <c:f>Hvede!$A$26</c:f>
              <c:strCache>
                <c:ptCount val="1"/>
                <c:pt idx="0">
                  <c:v>070101111-001</c:v>
                </c:pt>
              </c:strCache>
            </c:strRef>
          </c:tx>
          <c:xVal>
            <c:numRef>
              <c:f>Hvede!$B$26:$B$27</c:f>
              <c:numCache>
                <c:formatCode>General</c:formatCode>
                <c:ptCount val="2"/>
                <c:pt idx="0">
                  <c:v>0</c:v>
                </c:pt>
                <c:pt idx="1">
                  <c:v>2.5</c:v>
                </c:pt>
              </c:numCache>
            </c:numRef>
          </c:xVal>
          <c:yVal>
            <c:numRef>
              <c:f>Hvede!$D$26:$D$27</c:f>
              <c:numCache>
                <c:formatCode>0.00</c:formatCode>
                <c:ptCount val="2"/>
                <c:pt idx="0">
                  <c:v>0</c:v>
                </c:pt>
                <c:pt idx="1">
                  <c:v>0.9900000000000011</c:v>
                </c:pt>
              </c:numCache>
            </c:numRef>
          </c:yVal>
          <c:smooth val="0"/>
        </c:ser>
        <c:ser>
          <c:idx val="8"/>
          <c:order val="9"/>
          <c:tx>
            <c:strRef>
              <c:f>Hvede!$A$28</c:f>
              <c:strCache>
                <c:ptCount val="1"/>
                <c:pt idx="0">
                  <c:v>070101111-002</c:v>
                </c:pt>
              </c:strCache>
            </c:strRef>
          </c:tx>
          <c:xVal>
            <c:numRef>
              <c:f>Hvede!$B$28:$B$29</c:f>
              <c:numCache>
                <c:formatCode>General</c:formatCode>
                <c:ptCount val="2"/>
                <c:pt idx="0">
                  <c:v>0</c:v>
                </c:pt>
                <c:pt idx="1">
                  <c:v>2.5</c:v>
                </c:pt>
              </c:numCache>
            </c:numRef>
          </c:xVal>
          <c:yVal>
            <c:numRef>
              <c:f>Hvede!$D$28:$D$29</c:f>
              <c:numCache>
                <c:formatCode>0.00</c:formatCode>
                <c:ptCount val="2"/>
                <c:pt idx="0">
                  <c:v>0</c:v>
                </c:pt>
                <c:pt idx="1">
                  <c:v>0.9399999999999995</c:v>
                </c:pt>
              </c:numCache>
            </c:numRef>
          </c:yVal>
          <c:smooth val="0"/>
        </c:ser>
        <c:ser>
          <c:idx val="9"/>
          <c:order val="10"/>
          <c:tx>
            <c:strRef>
              <c:f>Hvede!$A$30</c:f>
              <c:strCache>
                <c:ptCount val="1"/>
                <c:pt idx="0">
                  <c:v>070101111-003</c:v>
                </c:pt>
              </c:strCache>
            </c:strRef>
          </c:tx>
          <c:xVal>
            <c:numRef>
              <c:f>Hvede!$B$30:$B$31</c:f>
              <c:numCache>
                <c:formatCode>General</c:formatCode>
                <c:ptCount val="2"/>
                <c:pt idx="0">
                  <c:v>0</c:v>
                </c:pt>
                <c:pt idx="1">
                  <c:v>2.5</c:v>
                </c:pt>
              </c:numCache>
            </c:numRef>
          </c:xVal>
          <c:yVal>
            <c:numRef>
              <c:f>Hvede!$D$30:$D$31</c:f>
              <c:numCache>
                <c:formatCode>0.00</c:formatCode>
                <c:ptCount val="2"/>
                <c:pt idx="0">
                  <c:v>0</c:v>
                </c:pt>
                <c:pt idx="1">
                  <c:v>1.9999999999999574E-2</c:v>
                </c:pt>
              </c:numCache>
            </c:numRef>
          </c:yVal>
          <c:smooth val="0"/>
        </c:ser>
        <c:ser>
          <c:idx val="10"/>
          <c:order val="11"/>
          <c:tx>
            <c:strRef>
              <c:f>Hvede!$A$32</c:f>
              <c:strCache>
                <c:ptCount val="1"/>
                <c:pt idx="0">
                  <c:v>070101111-004</c:v>
                </c:pt>
              </c:strCache>
            </c:strRef>
          </c:tx>
          <c:xVal>
            <c:numRef>
              <c:f>Hvede!$B$32:$B$33</c:f>
              <c:numCache>
                <c:formatCode>General</c:formatCode>
                <c:ptCount val="2"/>
                <c:pt idx="0">
                  <c:v>0</c:v>
                </c:pt>
                <c:pt idx="1">
                  <c:v>2.5</c:v>
                </c:pt>
              </c:numCache>
            </c:numRef>
          </c:xVal>
          <c:yVal>
            <c:numRef>
              <c:f>Hvede!$D$32:$D$33</c:f>
              <c:numCache>
                <c:formatCode>0.00</c:formatCode>
                <c:ptCount val="2"/>
                <c:pt idx="0">
                  <c:v>0</c:v>
                </c:pt>
                <c:pt idx="1">
                  <c:v>3.0000000000001137E-2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246080"/>
        <c:axId val="123248000"/>
      </c:scatterChart>
      <c:valAx>
        <c:axId val="123246080"/>
        <c:scaling>
          <c:orientation val="minMax"/>
          <c:max val="6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a-DK"/>
                  <a:t>Liter syre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3248000"/>
        <c:crosses val="autoZero"/>
        <c:crossBetween val="midCat"/>
      </c:valAx>
      <c:valAx>
        <c:axId val="123248000"/>
        <c:scaling>
          <c:orientation val="minMax"/>
          <c:min val="-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a-DK"/>
                  <a:t>Ton/Ha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123246080"/>
        <c:crosses val="autoZero"/>
        <c:crossBetween val="midCat"/>
        <c:majorUnit val="0.25"/>
      </c:valAx>
    </c:plotArea>
    <c:legend>
      <c:legendPos val="b"/>
      <c:layout>
        <c:manualLayout>
          <c:xMode val="edge"/>
          <c:yMode val="edge"/>
          <c:x val="5.624953582654113E-2"/>
          <c:y val="0.73027787787594867"/>
          <c:w val="0.88750092834691774"/>
          <c:h val="0.2085305112327053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a-DK" dirty="0" err="1" smtClean="0"/>
              <a:t>Rape</a:t>
            </a:r>
            <a:r>
              <a:rPr lang="da-DK" dirty="0" smtClean="0"/>
              <a:t> </a:t>
            </a:r>
            <a:r>
              <a:rPr lang="da-DK" dirty="0" err="1" smtClean="0"/>
              <a:t>yield</a:t>
            </a:r>
            <a:r>
              <a:rPr lang="da-DK" dirty="0" smtClean="0"/>
              <a:t> </a:t>
            </a:r>
            <a:r>
              <a:rPr lang="da-DK" dirty="0" err="1" smtClean="0"/>
              <a:t>increase</a:t>
            </a:r>
            <a:endParaRPr lang="da-DK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Raps 1</c:v>
          </c:tx>
          <c:xVal>
            <c:numRef>
              <c:f>raps!$B$2:$B$5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raps!$D$2:$D$5</c:f>
              <c:numCache>
                <c:formatCode>0.00</c:formatCode>
                <c:ptCount val="4"/>
                <c:pt idx="0">
                  <c:v>0</c:v>
                </c:pt>
                <c:pt idx="1">
                  <c:v>0.71</c:v>
                </c:pt>
                <c:pt idx="2">
                  <c:v>1.0200000000000005</c:v>
                </c:pt>
                <c:pt idx="3">
                  <c:v>1.1299999999999999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422592"/>
        <c:axId val="123424768"/>
      </c:scatterChart>
      <c:valAx>
        <c:axId val="123422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a-DK"/>
                  <a:t>Liter Syre/Ton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3424768"/>
        <c:crosses val="autoZero"/>
        <c:crossBetween val="midCat"/>
      </c:valAx>
      <c:valAx>
        <c:axId val="1234247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a-DK"/>
                  <a:t>Ton/Ha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12342259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a-DK" dirty="0" err="1" smtClean="0"/>
              <a:t>Rape</a:t>
            </a:r>
            <a:r>
              <a:rPr lang="da-DK" dirty="0" smtClean="0"/>
              <a:t> </a:t>
            </a:r>
            <a:r>
              <a:rPr lang="da-DK" dirty="0" err="1" smtClean="0"/>
              <a:t>yield</a:t>
            </a:r>
            <a:endParaRPr lang="da-DK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357195975503062"/>
          <c:y val="0.18554425488480605"/>
          <c:w val="0.63628915135608044"/>
          <c:h val="0.59104512977544477"/>
        </c:manualLayout>
      </c:layout>
      <c:scatterChart>
        <c:scatterStyle val="lineMarker"/>
        <c:varyColors val="0"/>
        <c:ser>
          <c:idx val="0"/>
          <c:order val="0"/>
          <c:tx>
            <c:v>Raps 1</c:v>
          </c:tx>
          <c:xVal>
            <c:numRef>
              <c:f>raps!$B$2:$B$5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raps!$C$2:$C$5</c:f>
              <c:numCache>
                <c:formatCode>0.00</c:formatCode>
                <c:ptCount val="4"/>
                <c:pt idx="0">
                  <c:v>3.09</c:v>
                </c:pt>
                <c:pt idx="1">
                  <c:v>3.8</c:v>
                </c:pt>
                <c:pt idx="2">
                  <c:v>4.1100000000000003</c:v>
                </c:pt>
                <c:pt idx="3">
                  <c:v>4.22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494784"/>
        <c:axId val="123496704"/>
      </c:scatterChart>
      <c:valAx>
        <c:axId val="123494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a-DK"/>
                  <a:t>Liter Syre/Ton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3496704"/>
        <c:crosses val="autoZero"/>
        <c:crossBetween val="midCat"/>
      </c:valAx>
      <c:valAx>
        <c:axId val="123496704"/>
        <c:scaling>
          <c:orientation val="minMax"/>
          <c:min val="2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a-DK"/>
                  <a:t>Ton/Ha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123494784"/>
        <c:crosses val="autoZero"/>
        <c:crossBetween val="midCat"/>
        <c:majorUnit val="0.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15D5A-0FAF-4607-B6AD-EDD0235037CE}" type="datetimeFigureOut">
              <a:rPr lang="en-GB" smtClean="0"/>
              <a:t>25/11/2012</a:t>
            </a:fld>
            <a:endParaRPr lang="en-GB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FA509-A1EF-4150-8532-04E80F673F9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744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2DDFFF4-9763-43CC-81AB-EEDC64AFC9BC}" type="datetime2">
              <a:rPr lang="da-DK"/>
              <a:pPr>
                <a:defRPr/>
              </a:pPr>
              <a:t>25. november 2012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A691DA-3F9E-4924-AAED-DD5B683C7B47}" type="slidenum">
              <a:rPr lang="da-DK" smtClean="0"/>
              <a:pPr>
                <a:defRPr/>
              </a:pPr>
              <a:t>6</a:t>
            </a:fld>
            <a:endParaRPr lang="da-DK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2DDFFF4-9763-43CC-81AB-EEDC64AFC9BC}" type="datetime2">
              <a:rPr lang="da-DK"/>
              <a:pPr>
                <a:defRPr/>
              </a:pPr>
              <a:t>25. november 2012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A691DA-3F9E-4924-AAED-DD5B683C7B47}" type="slidenum">
              <a:rPr lang="da-DK" smtClean="0"/>
              <a:pPr>
                <a:defRPr/>
              </a:pPr>
              <a:t>7</a:t>
            </a:fld>
            <a:endParaRPr lang="da-DK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a-DK" smtClean="0"/>
              <a:t>Forudsætninger for ovenstående OH:</a:t>
            </a:r>
          </a:p>
          <a:p>
            <a:pPr eaLnBrk="1" hangingPunct="1">
              <a:spcBef>
                <a:spcPct val="0"/>
              </a:spcBef>
            </a:pPr>
            <a:r>
              <a:rPr lang="da-DK" smtClean="0"/>
              <a:t>Udbytteniveau ca. 10.000 FE pr. ha</a:t>
            </a:r>
          </a:p>
          <a:p>
            <a:pPr eaLnBrk="1" hangingPunct="1">
              <a:spcBef>
                <a:spcPct val="0"/>
              </a:spcBef>
            </a:pPr>
            <a:r>
              <a:rPr lang="da-DK" smtClean="0"/>
              <a:t>Tidlig udbringning af gylle før 1. slæt, når jorden er farbar</a:t>
            </a:r>
          </a:p>
          <a:p>
            <a:pPr eaLnBrk="1" hangingPunct="1">
              <a:spcBef>
                <a:spcPct val="0"/>
              </a:spcBef>
            </a:pPr>
            <a:r>
              <a:rPr lang="da-DK" smtClean="0"/>
              <a:t>Den tilførte mængde svovl kan udnyttes af afgrøden</a:t>
            </a:r>
          </a:p>
          <a:p>
            <a:pPr eaLnBrk="1" hangingPunct="1">
              <a:spcBef>
                <a:spcPct val="0"/>
              </a:spcBef>
            </a:pPr>
            <a:r>
              <a:rPr lang="da-DK" smtClean="0"/>
              <a:t>Ved udbringning på dette tidlige tidspunkt er trafikskaderne ofte betydelige og planterskader pga. nedfældning påvirker hele den kommende vækstperiode. Prisen pr. FE er beregnet ved 1,38 kr. pr. FE.</a:t>
            </a:r>
          </a:p>
          <a:p>
            <a:pPr eaLnBrk="1" hangingPunct="1">
              <a:spcBef>
                <a:spcPct val="0"/>
              </a:spcBef>
            </a:pPr>
            <a:endParaRPr lang="da-DK" smtClean="0"/>
          </a:p>
          <a:p>
            <a:pPr eaLnBrk="1" hangingPunct="1">
              <a:spcBef>
                <a:spcPct val="0"/>
              </a:spcBef>
            </a:pPr>
            <a:r>
              <a:rPr lang="da-DK" smtClean="0"/>
              <a:t>Ved nedfældning efter første slæt og senere i vækstperioden er afgrødeskaderne lige så store som ved nedfældning før første slæt, men den efterfølgende vækstperiode er kortere, og derfor er udbyttetabet mindre, ca. halvdelen, dvs. 200 FE pr. ha.  </a:t>
            </a:r>
          </a:p>
          <a:p>
            <a:pPr eaLnBrk="1" hangingPunct="1">
              <a:spcBef>
                <a:spcPct val="0"/>
              </a:spcBef>
            </a:pPr>
            <a:endParaRPr lang="da-DK" smtClean="0"/>
          </a:p>
        </p:txBody>
      </p:sp>
      <p:sp>
        <p:nvSpPr>
          <p:cNvPr id="66564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3B7AFE8-6760-4C6B-B446-6F1DA55926BC}" type="slidenum">
              <a:rPr lang="da-DK" smtClean="0"/>
              <a:pPr eaLnBrk="1" hangingPunct="1"/>
              <a:t>10</a:t>
            </a:fld>
            <a:endParaRPr lang="da-D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2748-53EC-4F89-A177-8A25CCEB8755}" type="datetimeFigureOut">
              <a:rPr lang="en-GB" smtClean="0"/>
              <a:t>25/11/2012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C312-C596-47DA-971D-8F3DC134A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39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2748-53EC-4F89-A177-8A25CCEB8755}" type="datetimeFigureOut">
              <a:rPr lang="en-GB" smtClean="0"/>
              <a:t>25/11/2012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C312-C596-47DA-971D-8F3DC134A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819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2748-53EC-4F89-A177-8A25CCEB8755}" type="datetimeFigureOut">
              <a:rPr lang="en-GB" smtClean="0"/>
              <a:t>25/11/2012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C312-C596-47DA-971D-8F3DC134A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35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2748-53EC-4F89-A177-8A25CCEB8755}" type="datetimeFigureOut">
              <a:rPr lang="en-GB" smtClean="0"/>
              <a:t>25/11/2012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C312-C596-47DA-971D-8F3DC134A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60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2748-53EC-4F89-A177-8A25CCEB8755}" type="datetimeFigureOut">
              <a:rPr lang="en-GB" smtClean="0"/>
              <a:t>25/11/2012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C312-C596-47DA-971D-8F3DC134A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56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2748-53EC-4F89-A177-8A25CCEB8755}" type="datetimeFigureOut">
              <a:rPr lang="en-GB" smtClean="0"/>
              <a:t>25/11/2012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C312-C596-47DA-971D-8F3DC134A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79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2748-53EC-4F89-A177-8A25CCEB8755}" type="datetimeFigureOut">
              <a:rPr lang="en-GB" smtClean="0"/>
              <a:t>25/11/2012</a:t>
            </a:fld>
            <a:endParaRPr lang="en-GB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C312-C596-47DA-971D-8F3DC134A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71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2748-53EC-4F89-A177-8A25CCEB8755}" type="datetimeFigureOut">
              <a:rPr lang="en-GB" smtClean="0"/>
              <a:t>25/11/2012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C312-C596-47DA-971D-8F3DC134A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733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2748-53EC-4F89-A177-8A25CCEB8755}" type="datetimeFigureOut">
              <a:rPr lang="en-GB" smtClean="0"/>
              <a:t>25/11/2012</a:t>
            </a:fld>
            <a:endParaRPr lang="en-GB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C312-C596-47DA-971D-8F3DC134A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12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2748-53EC-4F89-A177-8A25CCEB8755}" type="datetimeFigureOut">
              <a:rPr lang="en-GB" smtClean="0"/>
              <a:t>25/11/2012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C312-C596-47DA-971D-8F3DC134A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123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2748-53EC-4F89-A177-8A25CCEB8755}" type="datetimeFigureOut">
              <a:rPr lang="en-GB" smtClean="0"/>
              <a:t>25/11/2012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C312-C596-47DA-971D-8F3DC134A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32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02748-53EC-4F89-A177-8A25CCEB8755}" type="datetimeFigureOut">
              <a:rPr lang="en-GB" smtClean="0"/>
              <a:t>25/11/2012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6C312-C596-47DA-971D-8F3DC134A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42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Emission%20af%20Lugt.ppt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hyperlink" Target="http://biocover.trackunit.com/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Alfam%20Interactive_results.xls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14290"/>
            <a:ext cx="3206160" cy="1136896"/>
          </a:xfrm>
          <a:prstGeom prst="rect">
            <a:avLst/>
          </a:prstGeom>
          <a:noFill/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85"/>
          <a:stretch/>
        </p:blipFill>
        <p:spPr>
          <a:xfrm>
            <a:off x="-20394" y="2420888"/>
            <a:ext cx="9227134" cy="442982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714" r="1213" b="2315"/>
          <a:stretch/>
        </p:blipFill>
        <p:spPr>
          <a:xfrm>
            <a:off x="5692361" y="1559648"/>
            <a:ext cx="1456369" cy="68854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ekstboks 2"/>
          <p:cNvSpPr txBox="1"/>
          <p:nvPr/>
        </p:nvSpPr>
        <p:spPr>
          <a:xfrm>
            <a:off x="467544" y="49035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Agromek 2012</a:t>
            </a:r>
            <a:endParaRPr lang="en-GB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0168">
            <a:off x="7487163" y="2670830"/>
            <a:ext cx="1244844" cy="12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Pladsholder til indhold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3017073"/>
              </p:ext>
            </p:extLst>
          </p:nvPr>
        </p:nvGraphicFramePr>
        <p:xfrm>
          <a:off x="611560" y="2708920"/>
          <a:ext cx="8137151" cy="335179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944463"/>
                <a:gridCol w="2664296"/>
                <a:gridCol w="1872208"/>
                <a:gridCol w="1656184"/>
              </a:tblGrid>
              <a:tr h="864567"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Scenario </a:t>
                      </a:r>
                      <a:r>
                        <a:rPr lang="da-DK" sz="1600" baseline="0" dirty="0" smtClean="0"/>
                        <a:t> 1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Slangeudlægning (24 m) , SyreN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 smtClean="0"/>
                        <a:t>Nedfældning (12 m)</a:t>
                      </a:r>
                    </a:p>
                    <a:p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SyreN - nedfældning</a:t>
                      </a:r>
                    </a:p>
                    <a:p>
                      <a:r>
                        <a:rPr lang="da-DK" sz="1600" dirty="0" smtClean="0"/>
                        <a:t>kr. pr. ha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</a:tr>
              <a:tr h="578839">
                <a:tc rowSpan="2">
                  <a:txBody>
                    <a:bodyPr/>
                    <a:lstStyle/>
                    <a:p>
                      <a:r>
                        <a:rPr lang="da-DK" sz="1600" dirty="0" smtClean="0"/>
                        <a:t>Mer</a:t>
                      </a:r>
                      <a:r>
                        <a:rPr lang="da-DK" sz="1600" baseline="0" dirty="0" smtClean="0"/>
                        <a:t>o</a:t>
                      </a:r>
                      <a:r>
                        <a:rPr lang="da-DK" sz="1600" dirty="0" smtClean="0"/>
                        <a:t>mkostning 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 smtClean="0"/>
                        <a:t>2,0 l</a:t>
                      </a:r>
                      <a:r>
                        <a:rPr lang="da-DK" sz="1600" baseline="0" dirty="0" smtClean="0"/>
                        <a:t> svovlsyre pr. ton kvæggylle á 2,25 kr./l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0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a-DK" sz="1600" dirty="0" smtClean="0"/>
                        <a:t>-110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</a:tr>
              <a:tr h="431777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 smtClean="0"/>
                        <a:t>Udbringning ca. samme pris</a:t>
                      </a:r>
                      <a:r>
                        <a:rPr lang="da-DK" sz="1600" baseline="0" dirty="0" smtClean="0"/>
                        <a:t> pr. m</a:t>
                      </a:r>
                      <a:r>
                        <a:rPr lang="da-DK" sz="1600" baseline="30000" dirty="0" smtClean="0"/>
                        <a:t>3</a:t>
                      </a:r>
                      <a:r>
                        <a:rPr lang="da-DK" sz="1600" baseline="0" dirty="0" smtClean="0"/>
                        <a:t> </a:t>
                      </a:r>
                      <a:endParaRPr lang="da-DK" sz="1600" baseline="0" dirty="0"/>
                    </a:p>
                  </a:txBody>
                  <a:tcPr marL="91439" marR="91439" marT="45715" marB="45715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a-DK" sz="1600" dirty="0" smtClean="0"/>
                        <a:t>0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Gødningsværdi af</a:t>
                      </a:r>
                      <a:r>
                        <a:rPr lang="da-DK" sz="1600" baseline="0" dirty="0" smtClean="0"/>
                        <a:t> S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25 kg á 2,5 kr. pr. kg 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0</a:t>
                      </a:r>
                      <a:r>
                        <a:rPr lang="da-DK" sz="1600" baseline="0" dirty="0" smtClean="0"/>
                        <a:t> kr.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dirty="0" smtClean="0"/>
                        <a:t>+ 60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Trafikskader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 smtClean="0"/>
                        <a:t>175 FE</a:t>
                      </a:r>
                      <a:r>
                        <a:rPr lang="da-DK" sz="1600" baseline="0" dirty="0" smtClean="0"/>
                        <a:t> pr. ha</a:t>
                      </a:r>
                      <a:endParaRPr lang="da-DK" sz="1600" baseline="300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 smtClean="0"/>
                        <a:t>350 FE  pr. ha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a-DK" sz="1600" dirty="0" smtClean="0"/>
                        <a:t>+ 190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</a:tr>
              <a:tr h="38481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 smtClean="0"/>
                        <a:t>Afgrødeskader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0 FE pr. ha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 smtClean="0"/>
                        <a:t>480 FE  pr. ha  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aseline="0" dirty="0" smtClean="0"/>
                        <a:t>+ 530</a:t>
                      </a:r>
                      <a:endParaRPr lang="da-DK" sz="1600" dirty="0"/>
                    </a:p>
                  </a:txBody>
                  <a:tcPr marL="91439" marR="91439" marT="45715" marB="45715"/>
                </a:tc>
              </a:tr>
              <a:tr h="396222"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Forskel</a:t>
                      </a:r>
                      <a:endParaRPr lang="da-DK" sz="1600" b="1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endParaRPr lang="da-DK" sz="1600" dirty="0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dirty="0" smtClean="0"/>
                        <a:t>+ 670</a:t>
                      </a:r>
                      <a:endParaRPr lang="da-DK" sz="1600" b="1" dirty="0"/>
                    </a:p>
                  </a:txBody>
                  <a:tcPr marL="91439" marR="91439" marT="45715" marB="45715"/>
                </a:tc>
              </a:tr>
            </a:tbl>
          </a:graphicData>
        </a:graphic>
      </p:graphicFrame>
      <p:sp>
        <p:nvSpPr>
          <p:cNvPr id="16427" name="Titel 2"/>
          <p:cNvSpPr txBox="1">
            <a:spLocks/>
          </p:cNvSpPr>
          <p:nvPr/>
        </p:nvSpPr>
        <p:spPr bwMode="auto">
          <a:xfrm>
            <a:off x="611560" y="1844823"/>
            <a:ext cx="6048920" cy="64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a-DK" sz="1600" b="1" dirty="0"/>
              <a:t>Slangeudlægning af forsuret gylle i forhold til nedfældning, </a:t>
            </a:r>
            <a:endParaRPr lang="da-DK" sz="1600" b="1" dirty="0" smtClean="0"/>
          </a:p>
          <a:p>
            <a:r>
              <a:rPr lang="da-DK" sz="1600" b="1" dirty="0" smtClean="0"/>
              <a:t>før </a:t>
            </a:r>
            <a:r>
              <a:rPr lang="da-DK" sz="1600" b="1" dirty="0"/>
              <a:t>1. slæt, 25 ton gylle pr. ha </a:t>
            </a:r>
          </a:p>
        </p:txBody>
      </p:sp>
      <p:sp>
        <p:nvSpPr>
          <p:cNvPr id="3" name="Tekstboks 2"/>
          <p:cNvSpPr txBox="1"/>
          <p:nvPr/>
        </p:nvSpPr>
        <p:spPr>
          <a:xfrm>
            <a:off x="611560" y="6237312"/>
            <a:ext cx="6408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Kilde</a:t>
            </a:r>
            <a:r>
              <a:rPr lang="en-GB" sz="1100" dirty="0" smtClean="0"/>
              <a:t>:  Bent </a:t>
            </a:r>
            <a:r>
              <a:rPr lang="en-GB" sz="1100" dirty="0" err="1" smtClean="0"/>
              <a:t>Hedegård</a:t>
            </a:r>
            <a:r>
              <a:rPr lang="en-GB" sz="1100" dirty="0" smtClean="0"/>
              <a:t>, </a:t>
            </a:r>
            <a:r>
              <a:rPr lang="en-GB" sz="1100" dirty="0" err="1" smtClean="0"/>
              <a:t>Rådgivningscentret</a:t>
            </a:r>
            <a:r>
              <a:rPr lang="en-GB" sz="1100" dirty="0" smtClean="0"/>
              <a:t> </a:t>
            </a:r>
            <a:r>
              <a:rPr lang="en-GB" sz="1100" dirty="0" err="1" smtClean="0"/>
              <a:t>Heden</a:t>
            </a:r>
            <a:r>
              <a:rPr lang="en-GB" sz="1100" dirty="0" smtClean="0"/>
              <a:t> og </a:t>
            </a:r>
            <a:r>
              <a:rPr lang="en-GB" sz="1100" dirty="0" err="1" smtClean="0"/>
              <a:t>Fjorden</a:t>
            </a:r>
            <a:endParaRPr lang="en-GB" sz="1100" dirty="0"/>
          </a:p>
        </p:txBody>
      </p:sp>
      <p:cxnSp>
        <p:nvCxnSpPr>
          <p:cNvPr id="5" name="Lige forbindelse 4"/>
          <p:cNvCxnSpPr/>
          <p:nvPr/>
        </p:nvCxnSpPr>
        <p:spPr>
          <a:xfrm rot="10800000">
            <a:off x="323528" y="1052736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8" name="Tekstboks 7"/>
          <p:cNvSpPr txBox="1"/>
          <p:nvPr/>
        </p:nvSpPr>
        <p:spPr>
          <a:xfrm>
            <a:off x="548877" y="705603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Græsnedfældning vs. For</a:t>
            </a:r>
            <a:r>
              <a:rPr lang="da-DK" sz="1600" b="1" dirty="0" smtClean="0">
                <a:latin typeface="Verdana" pitchFamily="34" charset="0"/>
              </a:rPr>
              <a:t>suring</a:t>
            </a:r>
            <a:endParaRPr lang="da-DK" sz="16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51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21" name="Rektangel 20"/>
          <p:cNvSpPr/>
          <p:nvPr/>
        </p:nvSpPr>
        <p:spPr>
          <a:xfrm>
            <a:off x="428596" y="714356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Estimeret mængde forsuret gylle:</a:t>
            </a:r>
            <a:endParaRPr lang="da-DK" b="1" dirty="0">
              <a:latin typeface="Verdana" pitchFamily="34" charset="0"/>
            </a:endParaRPr>
          </a:p>
        </p:txBody>
      </p:sp>
      <p:cxnSp>
        <p:nvCxnSpPr>
          <p:cNvPr id="12" name="Lige forbindelse 11"/>
          <p:cNvCxnSpPr/>
          <p:nvPr/>
        </p:nvCxnSpPr>
        <p:spPr>
          <a:xfrm rot="10800000">
            <a:off x="323528" y="1052736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080700"/>
              </p:ext>
            </p:extLst>
          </p:nvPr>
        </p:nvGraphicFramePr>
        <p:xfrm>
          <a:off x="1270841" y="1484784"/>
          <a:ext cx="6408712" cy="4940011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2136019"/>
                <a:gridCol w="2136019"/>
                <a:gridCol w="2136674"/>
              </a:tblGrid>
              <a:tr h="25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Antal enheder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m3 gylle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4706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a-DK" sz="1200" kern="1200" smtClean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 kern="1200" smtClean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Staldforsuring:</a:t>
                      </a:r>
                      <a:r>
                        <a:rPr lang="da-DK" sz="120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314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 dirty="0" err="1"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Infarm</a:t>
                      </a:r>
                      <a:r>
                        <a:rPr lang="da-DK" sz="1200" kern="1200" dirty="0"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 </a:t>
                      </a:r>
                      <a:r>
                        <a:rPr lang="da-DK" sz="1200" kern="12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100 systemer             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780.000 m3       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Hyldegaard staldservice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12 systemer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94.000 m3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 kern="12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Beholderforsuring:</a:t>
                      </a:r>
                      <a:endParaRPr lang="da-DK" sz="12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Harsø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 systemer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1.007.000 m3            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Ørum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7 systemer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250.000 m3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 kern="12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Markforsuring:</a:t>
                      </a:r>
                      <a:endParaRPr lang="da-DK" sz="12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BioCover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kern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56 systemer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1.300.000 m3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Total mængde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3.400.000 m3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% af DK gylle  (30 mill.)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   </a:t>
                      </a:r>
                      <a:endParaRPr lang="da-DK" sz="1200" smtClean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   Ca</a:t>
                      </a:r>
                      <a:r>
                        <a:rPr lang="da-DK" sz="12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. 11 %</a:t>
                      </a:r>
                      <a:endParaRPr lang="da-DK" sz="1200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54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2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da-DK" sz="1200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25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Skandinavien_Storfe_Byggeforloeb.jpg"/>
          <p:cNvPicPr>
            <a:picLocks noChangeAspect="1"/>
          </p:cNvPicPr>
          <p:nvPr/>
        </p:nvPicPr>
        <p:blipFill>
          <a:blip r:embed="rId2" cstate="print">
            <a:lum bright="63000" contrast="-81000"/>
          </a:blip>
          <a:stretch>
            <a:fillRect/>
          </a:stretch>
        </p:blipFill>
        <p:spPr>
          <a:xfrm>
            <a:off x="611560" y="1268760"/>
            <a:ext cx="8208912" cy="5303280"/>
          </a:xfrm>
          <a:prstGeom prst="rect">
            <a:avLst/>
          </a:prstGeom>
        </p:spPr>
      </p:pic>
      <p:pic>
        <p:nvPicPr>
          <p:cNvPr id="13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21" name="Rektangel 20"/>
          <p:cNvSpPr/>
          <p:nvPr/>
        </p:nvSpPr>
        <p:spPr>
          <a:xfrm>
            <a:off x="428596" y="419235"/>
            <a:ext cx="4822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Estimerede miljøeffekt af forsuring </a:t>
            </a:r>
          </a:p>
          <a:p>
            <a:r>
              <a:rPr lang="da-DK" b="1" dirty="0" smtClean="0">
                <a:latin typeface="Verdana" pitchFamily="34" charset="0"/>
              </a:rPr>
              <a:t>i Danmark:</a:t>
            </a:r>
            <a:endParaRPr lang="da-DK" b="1" dirty="0">
              <a:latin typeface="Verdana" pitchFamily="34" charset="0"/>
            </a:endParaRPr>
          </a:p>
        </p:txBody>
      </p:sp>
      <p:cxnSp>
        <p:nvCxnSpPr>
          <p:cNvPr id="12" name="Lige forbindelse 11"/>
          <p:cNvCxnSpPr/>
          <p:nvPr/>
        </p:nvCxnSpPr>
        <p:spPr>
          <a:xfrm rot="10800000">
            <a:off x="323528" y="1052736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/>
          <p:cNvSpPr/>
          <p:nvPr/>
        </p:nvSpPr>
        <p:spPr>
          <a:xfrm>
            <a:off x="926590" y="1844824"/>
            <a:ext cx="76778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Teoretisk formel for forsuringseffekt:</a:t>
            </a:r>
          </a:p>
          <a:p>
            <a:endParaRPr lang="da-DK" dirty="0"/>
          </a:p>
          <a:p>
            <a:r>
              <a:rPr lang="da-DK" dirty="0"/>
              <a:t>16% </a:t>
            </a:r>
            <a:r>
              <a:rPr lang="da-DK" dirty="0" smtClean="0"/>
              <a:t>gennemsnit  x  3.5 </a:t>
            </a:r>
            <a:r>
              <a:rPr lang="da-DK" dirty="0"/>
              <a:t>kg/m3 </a:t>
            </a:r>
            <a:r>
              <a:rPr lang="da-DK" dirty="0" smtClean="0"/>
              <a:t> x  3.4 </a:t>
            </a:r>
            <a:r>
              <a:rPr lang="da-DK" dirty="0" err="1"/>
              <a:t>mill</a:t>
            </a:r>
            <a:r>
              <a:rPr lang="da-DK" dirty="0"/>
              <a:t> m3 </a:t>
            </a:r>
            <a:r>
              <a:rPr lang="da-DK" dirty="0" smtClean="0"/>
              <a:t> =  	1.900 </a:t>
            </a:r>
            <a:r>
              <a:rPr lang="da-DK" dirty="0"/>
              <a:t>ton N</a:t>
            </a:r>
          </a:p>
          <a:p>
            <a:r>
              <a:rPr lang="da-DK" dirty="0" smtClean="0"/>
              <a:t>Potentiale i DK:	</a:t>
            </a:r>
            <a:r>
              <a:rPr lang="da-DK" dirty="0"/>
              <a:t>		</a:t>
            </a:r>
            <a:r>
              <a:rPr lang="da-DK" dirty="0" smtClean="0"/>
              <a:t>               17.300 </a:t>
            </a:r>
            <a:r>
              <a:rPr lang="da-DK" dirty="0"/>
              <a:t>ton </a:t>
            </a:r>
            <a:r>
              <a:rPr lang="da-DK" dirty="0" smtClean="0"/>
              <a:t>N</a:t>
            </a:r>
          </a:p>
          <a:p>
            <a:r>
              <a:rPr lang="da-DK" dirty="0" smtClean="0"/>
              <a:t>Udbytteeffekt fra N ca. 2 </a:t>
            </a:r>
            <a:r>
              <a:rPr lang="da-DK" dirty="0" err="1" smtClean="0"/>
              <a:t>hkg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Praksis formel for forsuringseffekt:</a:t>
            </a:r>
          </a:p>
          <a:p>
            <a:endParaRPr lang="da-DK" dirty="0"/>
          </a:p>
          <a:p>
            <a:r>
              <a:rPr lang="da-DK" dirty="0" smtClean="0"/>
              <a:t>Udbytteeffekt 4.5 </a:t>
            </a:r>
            <a:r>
              <a:rPr lang="da-DK" dirty="0" err="1" smtClean="0"/>
              <a:t>hkg</a:t>
            </a:r>
            <a:r>
              <a:rPr lang="da-DK" dirty="0" smtClean="0"/>
              <a:t> i gennemsnit</a:t>
            </a:r>
          </a:p>
          <a:p>
            <a:r>
              <a:rPr lang="da-DK" dirty="0" smtClean="0"/>
              <a:t>Potentiel reduktion i N udledning til grundvand 17.300 x 2.25 =   39.000 ton N</a:t>
            </a:r>
          </a:p>
          <a:p>
            <a:r>
              <a:rPr lang="da-DK" dirty="0" smtClean="0"/>
              <a:t>Bundet ammoniak					          17.300 ton</a:t>
            </a:r>
          </a:p>
          <a:p>
            <a:endParaRPr lang="da-DK" dirty="0"/>
          </a:p>
          <a:p>
            <a:r>
              <a:rPr lang="da-DK" dirty="0" smtClean="0"/>
              <a:t>Potentiel reduktion i kvælstofudledning 		           21.700 ton N</a:t>
            </a:r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9681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Biocover PPP baggr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21" t="35000" r="52083" b="22500"/>
          <a:stretch>
            <a:fillRect/>
          </a:stretch>
        </p:blipFill>
        <p:spPr bwMode="auto">
          <a:xfrm>
            <a:off x="500034" y="1428736"/>
            <a:ext cx="8239183" cy="461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boks 4"/>
          <p:cNvSpPr txBox="1"/>
          <p:nvPr/>
        </p:nvSpPr>
        <p:spPr>
          <a:xfrm>
            <a:off x="428596" y="714356"/>
            <a:ext cx="515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Verdana" pitchFamily="34" charset="0"/>
              </a:rPr>
              <a:t>Miljøgodkendelse - </a:t>
            </a:r>
            <a:r>
              <a:rPr lang="da-DK" b="1" dirty="0" smtClean="0">
                <a:latin typeface="Verdana" pitchFamily="34" charset="0"/>
              </a:rPr>
              <a:t>  Bufferzone I + II</a:t>
            </a:r>
            <a:endParaRPr lang="da-DK" b="1" dirty="0">
              <a:latin typeface="Verdana" pitchFamily="34" charset="0"/>
            </a:endParaRPr>
          </a:p>
        </p:txBody>
      </p:sp>
      <p:sp>
        <p:nvSpPr>
          <p:cNvPr id="4" name="Kombinationstegning 3"/>
          <p:cNvSpPr/>
          <p:nvPr/>
        </p:nvSpPr>
        <p:spPr>
          <a:xfrm>
            <a:off x="2071670" y="2786058"/>
            <a:ext cx="517071" cy="845458"/>
          </a:xfrm>
          <a:custGeom>
            <a:avLst/>
            <a:gdLst>
              <a:gd name="connsiteX0" fmla="*/ 517071 w 517071"/>
              <a:gd name="connsiteY0" fmla="*/ 820058 h 845458"/>
              <a:gd name="connsiteX1" fmla="*/ 473528 w 517071"/>
              <a:gd name="connsiteY1" fmla="*/ 145144 h 845458"/>
              <a:gd name="connsiteX2" fmla="*/ 386442 w 517071"/>
              <a:gd name="connsiteY2" fmla="*/ 156029 h 845458"/>
              <a:gd name="connsiteX3" fmla="*/ 419099 w 517071"/>
              <a:gd name="connsiteY3" fmla="*/ 754744 h 845458"/>
              <a:gd name="connsiteX4" fmla="*/ 321128 w 517071"/>
              <a:gd name="connsiteY4" fmla="*/ 700315 h 845458"/>
              <a:gd name="connsiteX5" fmla="*/ 288471 w 517071"/>
              <a:gd name="connsiteY5" fmla="*/ 210458 h 845458"/>
              <a:gd name="connsiteX6" fmla="*/ 201385 w 517071"/>
              <a:gd name="connsiteY6" fmla="*/ 221344 h 845458"/>
              <a:gd name="connsiteX7" fmla="*/ 212271 w 517071"/>
              <a:gd name="connsiteY7" fmla="*/ 645887 h 845458"/>
              <a:gd name="connsiteX8" fmla="*/ 125185 w 517071"/>
              <a:gd name="connsiteY8" fmla="*/ 569687 h 845458"/>
              <a:gd name="connsiteX9" fmla="*/ 114299 w 517071"/>
              <a:gd name="connsiteY9" fmla="*/ 79829 h 845458"/>
              <a:gd name="connsiteX10" fmla="*/ 16328 w 517071"/>
              <a:gd name="connsiteY10" fmla="*/ 90715 h 845458"/>
              <a:gd name="connsiteX11" fmla="*/ 16328 w 517071"/>
              <a:gd name="connsiteY11" fmla="*/ 373744 h 845458"/>
              <a:gd name="connsiteX12" fmla="*/ 16328 w 517071"/>
              <a:gd name="connsiteY12" fmla="*/ 330201 h 84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7071" h="845458">
                <a:moveTo>
                  <a:pt x="517071" y="820058"/>
                </a:moveTo>
                <a:cubicBezTo>
                  <a:pt x="506185" y="537936"/>
                  <a:pt x="495299" y="255815"/>
                  <a:pt x="473528" y="145144"/>
                </a:cubicBezTo>
                <a:cubicBezTo>
                  <a:pt x="451757" y="34473"/>
                  <a:pt x="395514" y="54429"/>
                  <a:pt x="386442" y="156029"/>
                </a:cubicBezTo>
                <a:cubicBezTo>
                  <a:pt x="377370" y="257629"/>
                  <a:pt x="429985" y="664030"/>
                  <a:pt x="419099" y="754744"/>
                </a:cubicBezTo>
                <a:cubicBezTo>
                  <a:pt x="408213" y="845458"/>
                  <a:pt x="342899" y="791029"/>
                  <a:pt x="321128" y="700315"/>
                </a:cubicBezTo>
                <a:cubicBezTo>
                  <a:pt x="299357" y="609601"/>
                  <a:pt x="308428" y="290287"/>
                  <a:pt x="288471" y="210458"/>
                </a:cubicBezTo>
                <a:cubicBezTo>
                  <a:pt x="268514" y="130629"/>
                  <a:pt x="214085" y="148773"/>
                  <a:pt x="201385" y="221344"/>
                </a:cubicBezTo>
                <a:cubicBezTo>
                  <a:pt x="188685" y="293916"/>
                  <a:pt x="224971" y="587830"/>
                  <a:pt x="212271" y="645887"/>
                </a:cubicBezTo>
                <a:cubicBezTo>
                  <a:pt x="199571" y="703944"/>
                  <a:pt x="141514" y="664030"/>
                  <a:pt x="125185" y="569687"/>
                </a:cubicBezTo>
                <a:cubicBezTo>
                  <a:pt x="108856" y="475344"/>
                  <a:pt x="132442" y="159658"/>
                  <a:pt x="114299" y="79829"/>
                </a:cubicBezTo>
                <a:cubicBezTo>
                  <a:pt x="96156" y="0"/>
                  <a:pt x="32656" y="41729"/>
                  <a:pt x="16328" y="90715"/>
                </a:cubicBezTo>
                <a:cubicBezTo>
                  <a:pt x="0" y="139701"/>
                  <a:pt x="16328" y="373744"/>
                  <a:pt x="16328" y="373744"/>
                </a:cubicBezTo>
                <a:lnTo>
                  <a:pt x="16328" y="330201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Kombinationstegning 5"/>
          <p:cNvSpPr/>
          <p:nvPr/>
        </p:nvSpPr>
        <p:spPr>
          <a:xfrm>
            <a:off x="3143240" y="3929066"/>
            <a:ext cx="402771" cy="388256"/>
          </a:xfrm>
          <a:custGeom>
            <a:avLst/>
            <a:gdLst>
              <a:gd name="connsiteX0" fmla="*/ 174171 w 402771"/>
              <a:gd name="connsiteY0" fmla="*/ 388256 h 388256"/>
              <a:gd name="connsiteX1" fmla="*/ 381000 w 402771"/>
              <a:gd name="connsiteY1" fmla="*/ 94342 h 388256"/>
              <a:gd name="connsiteX2" fmla="*/ 304800 w 402771"/>
              <a:gd name="connsiteY2" fmla="*/ 94342 h 388256"/>
              <a:gd name="connsiteX3" fmla="*/ 108857 w 402771"/>
              <a:gd name="connsiteY3" fmla="*/ 344714 h 388256"/>
              <a:gd name="connsiteX4" fmla="*/ 54429 w 402771"/>
              <a:gd name="connsiteY4" fmla="*/ 279399 h 388256"/>
              <a:gd name="connsiteX5" fmla="*/ 272143 w 402771"/>
              <a:gd name="connsiteY5" fmla="*/ 39914 h 388256"/>
              <a:gd name="connsiteX6" fmla="*/ 174171 w 402771"/>
              <a:gd name="connsiteY6" fmla="*/ 39914 h 388256"/>
              <a:gd name="connsiteX7" fmla="*/ 0 w 402771"/>
              <a:gd name="connsiteY7" fmla="*/ 257628 h 38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771" h="388256">
                <a:moveTo>
                  <a:pt x="174171" y="388256"/>
                </a:moveTo>
                <a:cubicBezTo>
                  <a:pt x="266700" y="265792"/>
                  <a:pt x="359229" y="143328"/>
                  <a:pt x="381000" y="94342"/>
                </a:cubicBezTo>
                <a:cubicBezTo>
                  <a:pt x="402771" y="45356"/>
                  <a:pt x="350157" y="52613"/>
                  <a:pt x="304800" y="94342"/>
                </a:cubicBezTo>
                <a:cubicBezTo>
                  <a:pt x="259443" y="136071"/>
                  <a:pt x="150585" y="313871"/>
                  <a:pt x="108857" y="344714"/>
                </a:cubicBezTo>
                <a:cubicBezTo>
                  <a:pt x="67129" y="375557"/>
                  <a:pt x="27215" y="330199"/>
                  <a:pt x="54429" y="279399"/>
                </a:cubicBezTo>
                <a:cubicBezTo>
                  <a:pt x="81643" y="228599"/>
                  <a:pt x="252186" y="79828"/>
                  <a:pt x="272143" y="39914"/>
                </a:cubicBezTo>
                <a:cubicBezTo>
                  <a:pt x="292100" y="0"/>
                  <a:pt x="219528" y="3628"/>
                  <a:pt x="174171" y="39914"/>
                </a:cubicBezTo>
                <a:cubicBezTo>
                  <a:pt x="128814" y="76200"/>
                  <a:pt x="64407" y="166914"/>
                  <a:pt x="0" y="257628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16845" t="79375" r="15771" b="11132"/>
          <a:stretch/>
        </p:blipFill>
        <p:spPr bwMode="auto">
          <a:xfrm>
            <a:off x="899592" y="4725144"/>
            <a:ext cx="6572296" cy="69447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" name="Tekstboks 1"/>
          <p:cNvSpPr txBox="1"/>
          <p:nvPr/>
        </p:nvSpPr>
        <p:spPr>
          <a:xfrm>
            <a:off x="3143240" y="1916832"/>
            <a:ext cx="322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Ammoniakemisisons</a:t>
            </a:r>
            <a:r>
              <a:rPr lang="en-GB" dirty="0" smtClean="0"/>
              <a:t> </a:t>
            </a:r>
            <a:r>
              <a:rPr lang="en-GB" dirty="0" err="1" smtClean="0"/>
              <a:t>reduktion</a:t>
            </a:r>
            <a:r>
              <a:rPr lang="en-GB" dirty="0" smtClean="0"/>
              <a:t> 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sårbar</a:t>
            </a:r>
            <a:r>
              <a:rPr lang="en-GB" dirty="0" smtClean="0"/>
              <a:t> </a:t>
            </a:r>
            <a:r>
              <a:rPr lang="en-GB" dirty="0" err="1" smtClean="0"/>
              <a:t>natur</a:t>
            </a:r>
            <a:r>
              <a:rPr lang="en-GB" dirty="0" smtClean="0"/>
              <a:t> = max. </a:t>
            </a:r>
            <a:r>
              <a:rPr lang="en-GB" dirty="0" err="1" smtClean="0"/>
              <a:t>effekt</a:t>
            </a:r>
            <a:endParaRPr lang="en-GB" dirty="0"/>
          </a:p>
        </p:txBody>
      </p:sp>
      <p:sp>
        <p:nvSpPr>
          <p:cNvPr id="3" name="Ellipse 2"/>
          <p:cNvSpPr/>
          <p:nvPr/>
        </p:nvSpPr>
        <p:spPr>
          <a:xfrm>
            <a:off x="3004354" y="1628800"/>
            <a:ext cx="3727886" cy="11572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00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445" y="260648"/>
            <a:ext cx="23590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90758"/>
            <a:ext cx="1196157" cy="119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ktangel 7"/>
          <p:cNvSpPr/>
          <p:nvPr/>
        </p:nvSpPr>
        <p:spPr>
          <a:xfrm>
            <a:off x="395536" y="694385"/>
            <a:ext cx="2965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  Partikelforurening   </a:t>
            </a:r>
            <a:endParaRPr lang="da-DK" b="1" dirty="0">
              <a:latin typeface="Verdana" pitchFamily="34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611560" y="1063717"/>
            <a:ext cx="8352928" cy="319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boks 1"/>
          <p:cNvSpPr txBox="1"/>
          <p:nvPr/>
        </p:nvSpPr>
        <p:spPr>
          <a:xfrm>
            <a:off x="6504565" y="5278454"/>
            <a:ext cx="2098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Potentiale til at reducerer partikel forurening med 20% i DK</a:t>
            </a:r>
            <a:endParaRPr lang="da-DK" dirty="0"/>
          </a:p>
        </p:txBody>
      </p:sp>
      <p:pic>
        <p:nvPicPr>
          <p:cNvPr id="11" name="Billede 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4"/>
          <a:stretch/>
        </p:blipFill>
        <p:spPr bwMode="auto">
          <a:xfrm>
            <a:off x="1187624" y="1452742"/>
            <a:ext cx="4320480" cy="49285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ktangel 2"/>
          <p:cNvSpPr/>
          <p:nvPr/>
        </p:nvSpPr>
        <p:spPr>
          <a:xfrm>
            <a:off x="6228184" y="3212976"/>
            <a:ext cx="26507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/>
              <a:t>”Bidraget fra landbruget skyldes emissioner af ammoniak (NH3) som omdannes til partikler i atmosfæren (ammoniumsulfat og ammoniumnitrat)”.</a:t>
            </a:r>
          </a:p>
          <a:p>
            <a:r>
              <a:rPr lang="da-DK" sz="1400" i="1" dirty="0"/>
              <a:t> </a:t>
            </a:r>
            <a:endParaRPr lang="da-DK" sz="1400" dirty="0"/>
          </a:p>
          <a:p>
            <a:r>
              <a:rPr lang="en-GB" sz="1400" i="1" dirty="0"/>
              <a:t>(</a:t>
            </a:r>
            <a:r>
              <a:rPr lang="en-GB" sz="1400" i="1" dirty="0" err="1"/>
              <a:t>kilde</a:t>
            </a:r>
            <a:r>
              <a:rPr lang="en-GB" sz="1400" i="1" dirty="0"/>
              <a:t>: CEEH Scientific Report No3 ISSN: 1904-7495)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40929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2"/>
          <p:cNvSpPr txBox="1"/>
          <p:nvPr/>
        </p:nvSpPr>
        <p:spPr>
          <a:xfrm>
            <a:off x="796094" y="1621401"/>
            <a:ext cx="597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latin typeface="Verdana" pitchFamily="34" charset="0"/>
              </a:rPr>
              <a:t>     H</a:t>
            </a:r>
            <a:r>
              <a:rPr lang="da-DK" baseline="-25000" dirty="0" smtClean="0">
                <a:latin typeface="Verdana" pitchFamily="34" charset="0"/>
              </a:rPr>
              <a:t>2</a:t>
            </a:r>
            <a:r>
              <a:rPr lang="da-DK" dirty="0" smtClean="0">
                <a:latin typeface="Verdana" pitchFamily="34" charset="0"/>
              </a:rPr>
              <a:t>S           </a:t>
            </a:r>
            <a:r>
              <a:rPr lang="da-DK" dirty="0">
                <a:latin typeface="Verdana" pitchFamily="34" charset="0"/>
              </a:rPr>
              <a:t>FeSo</a:t>
            </a:r>
            <a:r>
              <a:rPr lang="da-DK" baseline="-25000" dirty="0">
                <a:latin typeface="Verdana" pitchFamily="34" charset="0"/>
              </a:rPr>
              <a:t>4        </a:t>
            </a:r>
            <a:r>
              <a:rPr lang="da-DK" dirty="0">
                <a:latin typeface="Verdana" pitchFamily="34" charset="0"/>
              </a:rPr>
              <a:t>       </a:t>
            </a:r>
            <a:r>
              <a:rPr lang="da-DK" dirty="0" err="1">
                <a:latin typeface="Verdana" pitchFamily="34" charset="0"/>
              </a:rPr>
              <a:t>FeS</a:t>
            </a:r>
            <a:r>
              <a:rPr lang="da-DK" dirty="0">
                <a:latin typeface="Verdana" pitchFamily="34" charset="0"/>
              </a:rPr>
              <a:t>          </a:t>
            </a:r>
            <a:r>
              <a:rPr lang="da-DK" dirty="0" smtClean="0">
                <a:latin typeface="Verdana" pitchFamily="34" charset="0"/>
              </a:rPr>
              <a:t>H</a:t>
            </a:r>
            <a:r>
              <a:rPr lang="da-DK" baseline="-25000" dirty="0" smtClean="0">
                <a:latin typeface="Verdana" pitchFamily="34" charset="0"/>
              </a:rPr>
              <a:t>2</a:t>
            </a:r>
            <a:r>
              <a:rPr lang="da-DK" dirty="0" smtClean="0">
                <a:latin typeface="Verdana" pitchFamily="34" charset="0"/>
              </a:rPr>
              <a:t>So</a:t>
            </a:r>
            <a:r>
              <a:rPr lang="da-DK" baseline="-25000" dirty="0" smtClean="0">
                <a:latin typeface="Verdana" pitchFamily="34" charset="0"/>
              </a:rPr>
              <a:t>4</a:t>
            </a:r>
            <a:r>
              <a:rPr lang="da-DK" dirty="0" smtClean="0">
                <a:latin typeface="Verdana" pitchFamily="34" charset="0"/>
              </a:rPr>
              <a:t> </a:t>
            </a:r>
          </a:p>
          <a:p>
            <a:r>
              <a:rPr lang="da-DK" dirty="0" smtClean="0">
                <a:latin typeface="Verdana" pitchFamily="34" charset="0"/>
              </a:rPr>
              <a:t>Svovlbrinte </a:t>
            </a:r>
            <a:r>
              <a:rPr lang="da-DK" dirty="0">
                <a:latin typeface="Verdana" pitchFamily="34" charset="0"/>
              </a:rPr>
              <a:t>+ jernsulfat = Jernsulfid + </a:t>
            </a:r>
            <a:r>
              <a:rPr lang="da-DK" dirty="0" smtClean="0">
                <a:latin typeface="Verdana" pitchFamily="34" charset="0"/>
              </a:rPr>
              <a:t>svovlsyre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3643306" y="5214950"/>
            <a:ext cx="3571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9" name="Tekstboks 8"/>
          <p:cNvSpPr txBox="1"/>
          <p:nvPr/>
        </p:nvSpPr>
        <p:spPr>
          <a:xfrm>
            <a:off x="500034" y="714356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Reduktion af lugt    </a:t>
            </a:r>
            <a:endParaRPr lang="da-DK" b="1" dirty="0">
              <a:latin typeface="Verdana" pitchFamily="34" charset="0"/>
            </a:endParaRPr>
          </a:p>
        </p:txBody>
      </p:sp>
      <p:pic>
        <p:nvPicPr>
          <p:cNvPr id="7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8" name="Tekstboks 7"/>
          <p:cNvSpPr txBox="1"/>
          <p:nvPr/>
        </p:nvSpPr>
        <p:spPr>
          <a:xfrm>
            <a:off x="6617982" y="3298051"/>
            <a:ext cx="1728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Lugtreduktion</a:t>
            </a:r>
          </a:p>
          <a:p>
            <a:r>
              <a:rPr lang="da-DK" dirty="0" smtClean="0"/>
              <a:t>med 0.5 liter jernsulfat</a:t>
            </a:r>
          </a:p>
          <a:p>
            <a:r>
              <a:rPr lang="da-DK" dirty="0" smtClean="0"/>
              <a:t>Sammenlignelig med nedfældning</a:t>
            </a:r>
            <a:endParaRPr lang="da-DK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17344" t="30141" r="14735" b="10797"/>
          <a:stretch>
            <a:fillRect/>
          </a:stretch>
        </p:blipFill>
        <p:spPr bwMode="auto">
          <a:xfrm>
            <a:off x="683568" y="2695726"/>
            <a:ext cx="5400600" cy="352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Højre klammeparentes 10"/>
          <p:cNvSpPr/>
          <p:nvPr/>
        </p:nvSpPr>
        <p:spPr>
          <a:xfrm>
            <a:off x="5887530" y="3715142"/>
            <a:ext cx="215454" cy="920144"/>
          </a:xfrm>
          <a:prstGeom prst="rightBrace">
            <a:avLst/>
          </a:prstGeom>
          <a:solidFill>
            <a:srgbClr val="FF0000"/>
          </a:solidFill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Højre klammeparentes 4"/>
          <p:cNvSpPr/>
          <p:nvPr/>
        </p:nvSpPr>
        <p:spPr>
          <a:xfrm>
            <a:off x="6742838" y="1440510"/>
            <a:ext cx="245782" cy="10081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boks 5"/>
          <p:cNvSpPr txBox="1"/>
          <p:nvPr/>
        </p:nvSpPr>
        <p:spPr>
          <a:xfrm>
            <a:off x="7228439" y="1744511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Lugt-</a:t>
            </a:r>
          </a:p>
          <a:p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reduktion </a:t>
            </a: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5" name="Lige forbindelse 14"/>
          <p:cNvCxnSpPr/>
          <p:nvPr/>
        </p:nvCxnSpPr>
        <p:spPr>
          <a:xfrm rot="10800000">
            <a:off x="323528" y="1052736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boks 13"/>
          <p:cNvSpPr txBox="1"/>
          <p:nvPr/>
        </p:nvSpPr>
        <p:spPr>
          <a:xfrm>
            <a:off x="4283968" y="5584282"/>
            <a:ext cx="7875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100" dirty="0" smtClean="0"/>
              <a:t>     </a:t>
            </a:r>
            <a:r>
              <a:rPr lang="da-DK" sz="1100" dirty="0" err="1" smtClean="0"/>
              <a:t>FeS</a:t>
            </a:r>
            <a:endParaRPr lang="da-DK" sz="1100" dirty="0"/>
          </a:p>
        </p:txBody>
      </p:sp>
      <p:sp>
        <p:nvSpPr>
          <p:cNvPr id="16" name="Rektangel 15"/>
          <p:cNvSpPr/>
          <p:nvPr/>
        </p:nvSpPr>
        <p:spPr>
          <a:xfrm>
            <a:off x="5220072" y="5584282"/>
            <a:ext cx="736099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a-DK" sz="1100" dirty="0" smtClean="0"/>
              <a:t>     </a:t>
            </a:r>
            <a:r>
              <a:rPr lang="da-DK" sz="1100" dirty="0" err="1" smtClean="0"/>
              <a:t>FeS</a:t>
            </a:r>
            <a:r>
              <a:rPr lang="da-DK" sz="1100" dirty="0" smtClean="0"/>
              <a:t>      </a:t>
            </a:r>
            <a:endParaRPr lang="da-DK" sz="1100" dirty="0"/>
          </a:p>
        </p:txBody>
      </p:sp>
      <p:sp>
        <p:nvSpPr>
          <p:cNvPr id="2" name="Rektangel 1"/>
          <p:cNvSpPr/>
          <p:nvPr/>
        </p:nvSpPr>
        <p:spPr>
          <a:xfrm>
            <a:off x="7289461" y="6311887"/>
            <a:ext cx="13901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900" dirty="0">
                <a:latin typeface="Verdana" pitchFamily="34" charset="0"/>
              </a:rPr>
              <a:t>Link til </a:t>
            </a:r>
            <a:r>
              <a:rPr lang="da-DK" sz="900" dirty="0">
                <a:latin typeface="Verdana" pitchFamily="34" charset="0"/>
                <a:hlinkClick r:id="rId4" action="ppaction://hlinkpres?slideindex=1&amp;slidetitle="/>
              </a:rPr>
              <a:t>lugtreduktion</a:t>
            </a:r>
            <a:endParaRPr lang="da-DK" sz="9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ge forbindelse 2"/>
          <p:cNvCxnSpPr/>
          <p:nvPr/>
        </p:nvCxnSpPr>
        <p:spPr>
          <a:xfrm rot="10800000">
            <a:off x="428596" y="1071546"/>
            <a:ext cx="8358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2" name="Rektangel 1"/>
          <p:cNvSpPr/>
          <p:nvPr/>
        </p:nvSpPr>
        <p:spPr>
          <a:xfrm>
            <a:off x="428596" y="632263"/>
            <a:ext cx="4687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SyreN system </a:t>
            </a:r>
            <a:r>
              <a:rPr lang="da-DK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SyreN pH rapport</a:t>
            </a:r>
            <a:endParaRPr lang="da-DK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a-DK" b="1" dirty="0" smtClean="0">
                <a:latin typeface="Verdana" pitchFamily="34" charset="0"/>
              </a:rPr>
              <a:t>  </a:t>
            </a:r>
            <a:endParaRPr lang="da-DK" b="1" dirty="0">
              <a:latin typeface="Verdan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7761" t="9469" b="3907"/>
          <a:stretch>
            <a:fillRect/>
          </a:stretch>
        </p:blipFill>
        <p:spPr bwMode="auto">
          <a:xfrm>
            <a:off x="4630627" y="1916832"/>
            <a:ext cx="402779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1"/>
          <a:stretch/>
        </p:blipFill>
        <p:spPr bwMode="auto">
          <a:xfrm>
            <a:off x="988951" y="3356992"/>
            <a:ext cx="2621214" cy="318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724128" y="5883774"/>
            <a:ext cx="214091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1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5"/>
              </a:rPr>
              <a:t>http://biocover.trackunit.com</a:t>
            </a: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60" y="1556992"/>
            <a:ext cx="132119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ge forbindelse 2"/>
          <p:cNvCxnSpPr/>
          <p:nvPr/>
        </p:nvCxnSpPr>
        <p:spPr>
          <a:xfrm rot="10800000">
            <a:off x="428596" y="1071546"/>
            <a:ext cx="8358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2" name="Rektangel 1"/>
          <p:cNvSpPr/>
          <p:nvPr/>
        </p:nvSpPr>
        <p:spPr>
          <a:xfrm>
            <a:off x="428596" y="632263"/>
            <a:ext cx="4019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SyreN system </a:t>
            </a:r>
            <a:r>
              <a:rPr lang="da-DK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da-DK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SyreN </a:t>
            </a:r>
            <a:r>
              <a:rPr lang="da-DK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FeMaN</a:t>
            </a:r>
            <a:endParaRPr lang="da-DK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a-DK" b="1" dirty="0" smtClean="0">
                <a:latin typeface="Verdana" pitchFamily="34" charset="0"/>
              </a:rPr>
              <a:t>  </a:t>
            </a:r>
            <a:endParaRPr lang="da-DK" b="1" dirty="0">
              <a:latin typeface="Verdana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1003470" y="3498974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Forebyggelse af manganmangel </a:t>
            </a:r>
          </a:p>
          <a:p>
            <a:endParaRPr lang="da-DK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dirty="0" smtClean="0"/>
              <a:t>Tilsætning af mangan direkte til rodnet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dirty="0" smtClean="0"/>
              <a:t>Systemisk virkende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dirty="0" smtClean="0"/>
              <a:t>Hurtig optagelse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dirty="0" smtClean="0"/>
              <a:t>Lugtreducerende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dirty="0" smtClean="0"/>
              <a:t>1 liter pr. m3 – 2 kg pr. ha.</a:t>
            </a:r>
          </a:p>
        </p:txBody>
      </p:sp>
      <p:pic>
        <p:nvPicPr>
          <p:cNvPr id="7" name="Bille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" r="480" b="3539"/>
          <a:stretch/>
        </p:blipFill>
        <p:spPr bwMode="auto">
          <a:xfrm>
            <a:off x="5203543" y="1556792"/>
            <a:ext cx="3252927" cy="434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19" y="1556792"/>
            <a:ext cx="1321199" cy="1800000"/>
          </a:xfrm>
          <a:prstGeom prst="rect">
            <a:avLst/>
          </a:prstGeom>
        </p:spPr>
      </p:pic>
      <p:pic>
        <p:nvPicPr>
          <p:cNvPr id="9" name="Billed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672" y="1661311"/>
            <a:ext cx="1177886" cy="36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boks 9"/>
          <p:cNvSpPr txBox="1"/>
          <p:nvPr/>
        </p:nvSpPr>
        <p:spPr>
          <a:xfrm>
            <a:off x="5652119" y="1928125"/>
            <a:ext cx="942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FeMan</a:t>
            </a:r>
            <a:endParaRPr lang="en-GB" sz="1400" b="1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1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ge forbindelse 2"/>
          <p:cNvCxnSpPr/>
          <p:nvPr/>
        </p:nvCxnSpPr>
        <p:spPr>
          <a:xfrm rot="10800000">
            <a:off x="428596" y="1071546"/>
            <a:ext cx="8358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2" name="Rektangel 1"/>
          <p:cNvSpPr/>
          <p:nvPr/>
        </p:nvSpPr>
        <p:spPr>
          <a:xfrm>
            <a:off x="428596" y="632263"/>
            <a:ext cx="32848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SyreN system </a:t>
            </a:r>
            <a:r>
              <a:rPr lang="da-DK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Syre SP</a:t>
            </a:r>
            <a:endParaRPr lang="da-DK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a-DK" b="1" dirty="0" smtClean="0">
                <a:latin typeface="Verdana" pitchFamily="34" charset="0"/>
              </a:rPr>
              <a:t>  </a:t>
            </a:r>
            <a:endParaRPr lang="da-DK" b="1" dirty="0">
              <a:latin typeface="Verdan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5112" r="43517" b="4068"/>
          <a:stretch/>
        </p:blipFill>
        <p:spPr bwMode="auto">
          <a:xfrm>
            <a:off x="5220072" y="2349414"/>
            <a:ext cx="3046713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947078" y="3429000"/>
            <a:ext cx="3744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Fosforsyre - H</a:t>
            </a:r>
            <a:r>
              <a:rPr lang="da-DK" b="1" baseline="-25000" dirty="0"/>
              <a:t>3</a:t>
            </a:r>
            <a:r>
              <a:rPr lang="da-DK" b="1" dirty="0"/>
              <a:t>PO</a:t>
            </a:r>
            <a:r>
              <a:rPr lang="da-DK" b="1" baseline="-25000" dirty="0"/>
              <a:t>4</a:t>
            </a:r>
            <a:endParaRPr lang="da-DK" b="1" dirty="0" smtClean="0"/>
          </a:p>
          <a:p>
            <a:endParaRPr lang="da-DK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dirty="0" smtClean="0"/>
              <a:t>Forsuringseffekt ved gødskning med fosfor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dirty="0" smtClean="0"/>
              <a:t>Gødskning med P eller kombination af S og P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dirty="0" smtClean="0"/>
              <a:t>Fleksibel dosering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dirty="0" smtClean="0"/>
              <a:t>Kan anvendes som placeret startgødning i kombination med RTK GPS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26253"/>
            <a:ext cx="132119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0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ge forbindelse 2"/>
          <p:cNvCxnSpPr/>
          <p:nvPr/>
        </p:nvCxnSpPr>
        <p:spPr>
          <a:xfrm rot="10800000">
            <a:off x="428596" y="1071546"/>
            <a:ext cx="8358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2" name="Rektangel 1"/>
          <p:cNvSpPr/>
          <p:nvPr/>
        </p:nvSpPr>
        <p:spPr>
          <a:xfrm>
            <a:off x="428596" y="632263"/>
            <a:ext cx="3201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SyreN system </a:t>
            </a:r>
            <a:r>
              <a:rPr lang="da-DK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SyreN</a:t>
            </a:r>
            <a:r>
              <a:rPr lang="da-DK" b="1" baseline="30000" dirty="0">
                <a:latin typeface="Verdana" pitchFamily="34" charset="0"/>
                <a:ea typeface="Verdana" pitchFamily="34" charset="0"/>
                <a:cs typeface="Verdana" pitchFamily="34" charset="0"/>
              </a:rPr>
              <a:t>+</a:t>
            </a:r>
            <a:endParaRPr lang="da-DK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a-DK" b="1" dirty="0" smtClean="0">
                <a:latin typeface="Verdana" pitchFamily="34" charset="0"/>
              </a:rPr>
              <a:t>  </a:t>
            </a:r>
            <a:endParaRPr lang="da-DK" b="1" dirty="0">
              <a:latin typeface="Verdana" pitchFamily="34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284984"/>
            <a:ext cx="3345820" cy="2324975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971600" y="3284984"/>
            <a:ext cx="468051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Ammoniaktilsætning til gylle:</a:t>
            </a:r>
          </a:p>
          <a:p>
            <a:endParaRPr lang="da-DK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Variabel størrelse tank</a:t>
            </a:r>
            <a:endParaRPr lang="da-DK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2300 l ammoniak tryktank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1200 kg – 83% = 1000 kg 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Volumen: 2.5 m3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Udtagelig til inspektion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Nem adgang til påfyldning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Mulighed for ombygning til konventionel gyllevogn.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Dosering under omrøring manuelt aktiveret.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Overvågning og styring via SyreN </a:t>
            </a:r>
            <a:r>
              <a:rPr lang="da-DK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isobus</a:t>
            </a:r>
            <a:endParaRPr lang="da-DK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7" b="30909"/>
          <a:stretch/>
        </p:blipFill>
        <p:spPr>
          <a:xfrm>
            <a:off x="4188619" y="1665277"/>
            <a:ext cx="4161249" cy="1134886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17" y="1364087"/>
            <a:ext cx="132119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941168"/>
            <a:ext cx="4021786" cy="1426115"/>
          </a:xfrm>
          <a:prstGeom prst="rect">
            <a:avLst/>
          </a:prstGeom>
          <a:noFill/>
        </p:spPr>
      </p:pic>
      <p:pic>
        <p:nvPicPr>
          <p:cNvPr id="82947" name="Picture 3" descr="C:\Documents and Settings\Morten\Dokumenter\Biocover\Marketing\Visitkort - rygmærke - logo mm\SyreN logo\SyreN Logo\JPEG\RGB\SyreN Grå 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714356"/>
            <a:ext cx="3168352" cy="991419"/>
          </a:xfrm>
          <a:prstGeom prst="rect">
            <a:avLst/>
          </a:prstGeom>
          <a:noFill/>
        </p:spPr>
      </p:pic>
      <p:sp>
        <p:nvSpPr>
          <p:cNvPr id="4" name="Tekstboks 3"/>
          <p:cNvSpPr txBox="1"/>
          <p:nvPr/>
        </p:nvSpPr>
        <p:spPr>
          <a:xfrm>
            <a:off x="1547664" y="2420888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 smtClean="0"/>
              <a:t>Vision:</a:t>
            </a:r>
          </a:p>
          <a:p>
            <a:r>
              <a:rPr lang="en-GB" sz="2000" dirty="0" smtClean="0"/>
              <a:t>Forsuring af gylle med </a:t>
            </a:r>
            <a:r>
              <a:rPr lang="en-GB" sz="2000" dirty="0" err="1" smtClean="0"/>
              <a:t>gyllevolumen</a:t>
            </a:r>
            <a:r>
              <a:rPr lang="en-GB" sz="2000" dirty="0" smtClean="0"/>
              <a:t> </a:t>
            </a:r>
            <a:r>
              <a:rPr lang="en-GB" sz="2000" dirty="0" err="1" smtClean="0"/>
              <a:t>baseret</a:t>
            </a:r>
            <a:r>
              <a:rPr lang="en-GB" sz="2000" dirty="0" smtClean="0"/>
              <a:t> </a:t>
            </a:r>
            <a:r>
              <a:rPr lang="en-GB" sz="2000" dirty="0" err="1" smtClean="0"/>
              <a:t>på</a:t>
            </a:r>
            <a:r>
              <a:rPr lang="en-GB" sz="2000" dirty="0" smtClean="0"/>
              <a:t> </a:t>
            </a:r>
            <a:r>
              <a:rPr lang="en-GB" sz="2000" dirty="0" err="1" smtClean="0"/>
              <a:t>fosforindhold</a:t>
            </a:r>
            <a:r>
              <a:rPr lang="en-GB" sz="2000" dirty="0" smtClean="0"/>
              <a:t> </a:t>
            </a:r>
            <a:r>
              <a:rPr lang="en-GB" sz="2000" dirty="0" smtClean="0"/>
              <a:t>og med </a:t>
            </a:r>
            <a:r>
              <a:rPr lang="en-GB" sz="2000" dirty="0" err="1" smtClean="0"/>
              <a:t>justering</a:t>
            </a:r>
            <a:r>
              <a:rPr lang="en-GB" sz="2000" dirty="0" smtClean="0"/>
              <a:t> </a:t>
            </a:r>
            <a:r>
              <a:rPr lang="en-GB" sz="2000" dirty="0" err="1" smtClean="0"/>
              <a:t>af</a:t>
            </a:r>
            <a:r>
              <a:rPr lang="en-GB" sz="2000" dirty="0" smtClean="0"/>
              <a:t> N, K og S </a:t>
            </a:r>
            <a:r>
              <a:rPr lang="en-GB" sz="2000" dirty="0" err="1" smtClean="0"/>
              <a:t>værdierne</a:t>
            </a:r>
            <a:r>
              <a:rPr lang="en-GB" sz="2000" dirty="0" smtClean="0"/>
              <a:t> </a:t>
            </a:r>
            <a:r>
              <a:rPr lang="en-GB" sz="2000" dirty="0" err="1" smtClean="0"/>
              <a:t>i</a:t>
            </a:r>
            <a:r>
              <a:rPr lang="en-GB" sz="2000" dirty="0" smtClean="0"/>
              <a:t> </a:t>
            </a:r>
            <a:r>
              <a:rPr lang="en-GB" sz="2000" dirty="0" err="1" smtClean="0"/>
              <a:t>forhold</a:t>
            </a:r>
            <a:r>
              <a:rPr lang="en-GB" sz="2000" dirty="0" smtClean="0"/>
              <a:t> </a:t>
            </a:r>
            <a:r>
              <a:rPr lang="en-GB" sz="2000" dirty="0" err="1" smtClean="0"/>
              <a:t>til</a:t>
            </a:r>
            <a:r>
              <a:rPr lang="en-GB" sz="2000" dirty="0" smtClean="0"/>
              <a:t> </a:t>
            </a:r>
            <a:r>
              <a:rPr lang="en-GB" sz="2000" dirty="0" err="1" smtClean="0"/>
              <a:t>afgrødebehov</a:t>
            </a:r>
            <a:endParaRPr lang="en-GB" sz="2000" dirty="0" smtClean="0"/>
          </a:p>
          <a:p>
            <a:endParaRPr lang="da-DK" sz="2000" b="1" dirty="0" smtClean="0"/>
          </a:p>
          <a:p>
            <a:r>
              <a:rPr lang="da-DK" sz="2000" b="1" dirty="0" smtClean="0"/>
              <a:t>Resultat:</a:t>
            </a:r>
          </a:p>
          <a:p>
            <a:r>
              <a:rPr lang="da-DK" sz="2000" dirty="0" smtClean="0"/>
              <a:t>Bæredygtig </a:t>
            </a:r>
            <a:r>
              <a:rPr lang="da-DK" sz="2000" dirty="0" smtClean="0"/>
              <a:t>fuldgødskning med organisk </a:t>
            </a:r>
            <a:r>
              <a:rPr lang="da-DK" sz="2000" dirty="0" smtClean="0"/>
              <a:t>gødning (gylle)</a:t>
            </a:r>
            <a:endParaRPr lang="da-DK" sz="2000" b="1" dirty="0" smtClean="0"/>
          </a:p>
          <a:p>
            <a:endParaRPr lang="da-DK" sz="2400" dirty="0" smtClean="0">
              <a:latin typeface="Verdana" pitchFamily="34" charset="0"/>
            </a:endParaRPr>
          </a:p>
        </p:txBody>
      </p:sp>
      <p:sp>
        <p:nvSpPr>
          <p:cNvPr id="2" name="Tekstboks 1"/>
          <p:cNvSpPr txBox="1"/>
          <p:nvPr/>
        </p:nvSpPr>
        <p:spPr>
          <a:xfrm>
            <a:off x="4283968" y="260648"/>
            <a:ext cx="1080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+</a:t>
            </a:r>
            <a:endParaRPr lang="da-DK" sz="80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49" t="1" r="21200" b="35411"/>
          <a:stretch/>
        </p:blipFill>
        <p:spPr bwMode="gray">
          <a:xfrm>
            <a:off x="881848" y="971600"/>
            <a:ext cx="4952890" cy="588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Lige forbindelse 2"/>
          <p:cNvCxnSpPr/>
          <p:nvPr/>
        </p:nvCxnSpPr>
        <p:spPr>
          <a:xfrm rot="10800000">
            <a:off x="428596" y="1071546"/>
            <a:ext cx="8358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2" name="Rektangel 1"/>
          <p:cNvSpPr/>
          <p:nvPr/>
        </p:nvSpPr>
        <p:spPr>
          <a:xfrm>
            <a:off x="428596" y="632263"/>
            <a:ext cx="3201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SyreN system </a:t>
            </a:r>
            <a:r>
              <a:rPr lang="da-DK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SyreN</a:t>
            </a:r>
            <a:r>
              <a:rPr lang="da-DK" b="1" baseline="30000" dirty="0">
                <a:latin typeface="Verdana" pitchFamily="34" charset="0"/>
                <a:ea typeface="Verdana" pitchFamily="34" charset="0"/>
                <a:cs typeface="Verdana" pitchFamily="34" charset="0"/>
              </a:rPr>
              <a:t>+</a:t>
            </a:r>
            <a:endParaRPr lang="da-DK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a-DK" b="1" dirty="0" smtClean="0">
                <a:latin typeface="Verdana" pitchFamily="34" charset="0"/>
              </a:rPr>
              <a:t>  </a:t>
            </a:r>
            <a:endParaRPr lang="da-DK" b="1" dirty="0">
              <a:latin typeface="Verdana" pitchFamily="34" charset="0"/>
            </a:endParaRPr>
          </a:p>
        </p:txBody>
      </p:sp>
      <p:pic>
        <p:nvPicPr>
          <p:cNvPr id="7" name="Billede 6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t="10929" r="14139" b="32742"/>
          <a:stretch/>
        </p:blipFill>
        <p:spPr>
          <a:xfrm>
            <a:off x="6876256" y="5013176"/>
            <a:ext cx="1512166" cy="1440160"/>
          </a:xfrm>
          <a:prstGeom prst="rect">
            <a:avLst/>
          </a:prstGeom>
        </p:spPr>
      </p:pic>
      <p:pic>
        <p:nvPicPr>
          <p:cNvPr id="9" name="Billede 8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r="27347" b="12409"/>
          <a:stretch/>
        </p:blipFill>
        <p:spPr>
          <a:xfrm>
            <a:off x="6876255" y="3284800"/>
            <a:ext cx="1512167" cy="1440344"/>
          </a:xfrm>
          <a:prstGeom prst="rect">
            <a:avLst/>
          </a:prstGeom>
        </p:spPr>
      </p:pic>
      <p:pic>
        <p:nvPicPr>
          <p:cNvPr id="10" name="Billede 9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2" r="7594" b="4109"/>
          <a:stretch/>
        </p:blipFill>
        <p:spPr>
          <a:xfrm>
            <a:off x="6872094" y="1572812"/>
            <a:ext cx="1516329" cy="1496147"/>
          </a:xfrm>
          <a:prstGeom prst="rect">
            <a:avLst/>
          </a:prstGeom>
        </p:spPr>
      </p:pic>
      <p:sp>
        <p:nvSpPr>
          <p:cNvPr id="12" name="Tekstboks 11"/>
          <p:cNvSpPr txBox="1"/>
          <p:nvPr/>
        </p:nvSpPr>
        <p:spPr>
          <a:xfrm>
            <a:off x="610703" y="1549066"/>
            <a:ext cx="603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Bæredygtig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Fuldgødskning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med </a:t>
            </a:r>
            <a:r>
              <a:rPr lang="en-GB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gylle</a:t>
            </a:r>
            <a:endParaRPr lang="en-GB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901351" y="2564904"/>
            <a:ext cx="5112568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Gødskning med kvælstof, svovl og fosfor</a:t>
            </a:r>
          </a:p>
          <a:p>
            <a:pPr marL="285750" indent="-285750">
              <a:lnSpc>
                <a:spcPts val="2500"/>
              </a:lnSpc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Merudbytte med forsuringseffekt </a:t>
            </a:r>
          </a:p>
          <a:p>
            <a:pPr marL="285750" indent="-285750">
              <a:lnSpc>
                <a:spcPts val="2500"/>
              </a:lnSpc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Hurtig  </a:t>
            </a: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reaktion på væskeopløst gødning </a:t>
            </a:r>
          </a:p>
          <a:p>
            <a:pPr marL="285750" indent="-285750">
              <a:lnSpc>
                <a:spcPts val="2500"/>
              </a:lnSpc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Meget præcis spredning</a:t>
            </a:r>
          </a:p>
          <a:p>
            <a:pPr marL="285750" indent="-285750">
              <a:lnSpc>
                <a:spcPts val="2500"/>
              </a:lnSpc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Fleksibel kombination af gødningsformler</a:t>
            </a:r>
          </a:p>
          <a:p>
            <a:pPr marL="285750" indent="-285750">
              <a:lnSpc>
                <a:spcPts val="2500"/>
              </a:lnSpc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Reduktion i overkørsel af mark</a:t>
            </a:r>
          </a:p>
          <a:p>
            <a:pPr marL="285750" indent="-285750">
              <a:lnSpc>
                <a:spcPts val="2500"/>
              </a:lnSpc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Omkostningsreduktion ved køb af gødning</a:t>
            </a:r>
          </a:p>
          <a:p>
            <a:pPr marL="285750" indent="-285750">
              <a:lnSpc>
                <a:spcPts val="2500"/>
              </a:lnSpc>
              <a:buFont typeface="Arial" pitchFamily="34" charset="0"/>
              <a:buChar char="•"/>
            </a:pPr>
            <a:r>
              <a:rPr lang="en-GB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Ammonium</a:t>
            </a: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kvælstof bindes i jorden</a:t>
            </a:r>
          </a:p>
          <a:p>
            <a:pPr marL="285750" indent="-285750">
              <a:lnSpc>
                <a:spcPts val="2500"/>
              </a:lnSpc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Præcis dosering af </a:t>
            </a:r>
            <a:r>
              <a:rPr lang="da-DK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mikronæringsstoffer</a:t>
            </a: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a-DK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ts val="2500"/>
              </a:lnSpc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Forebyggelse af manganmangel    </a:t>
            </a:r>
          </a:p>
          <a:p>
            <a:pPr marL="285750" indent="-285750">
              <a:lnSpc>
                <a:spcPts val="2500"/>
              </a:lnSpc>
              <a:buFont typeface="Arial" pitchFamily="34" charset="0"/>
              <a:buChar char="•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Skånsom behandling af mikroklima</a:t>
            </a:r>
            <a:r>
              <a:rPr lang="da-DK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endParaRPr lang="da-DK" sz="1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4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ge forbindelse 2"/>
          <p:cNvCxnSpPr/>
          <p:nvPr/>
        </p:nvCxnSpPr>
        <p:spPr>
          <a:xfrm rot="10800000">
            <a:off x="428596" y="1071546"/>
            <a:ext cx="8358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2" name="Rektangel 1"/>
          <p:cNvSpPr/>
          <p:nvPr/>
        </p:nvSpPr>
        <p:spPr>
          <a:xfrm>
            <a:off x="428596" y="632263"/>
            <a:ext cx="5799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SyreN</a:t>
            </a:r>
            <a:r>
              <a:rPr lang="da-DK" b="1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+ </a:t>
            </a:r>
            <a:r>
              <a:rPr lang="da-DK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system – Gødningsplan</a:t>
            </a:r>
            <a:endParaRPr lang="da-DK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a-DK" b="1" dirty="0" smtClean="0">
                <a:latin typeface="Verdana" pitchFamily="34" charset="0"/>
              </a:rPr>
              <a:t>  </a:t>
            </a:r>
            <a:endParaRPr lang="da-DK" b="1" dirty="0">
              <a:latin typeface="Verdana" pitchFamily="34" charset="0"/>
            </a:endParaRPr>
          </a:p>
        </p:txBody>
      </p:sp>
      <p:graphicFrame>
        <p:nvGraphicFramePr>
          <p:cNvPr id="8" name="Pladsholder til ind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6018366"/>
              </p:ext>
            </p:extLst>
          </p:nvPr>
        </p:nvGraphicFramePr>
        <p:xfrm>
          <a:off x="203177" y="2708920"/>
          <a:ext cx="3936776" cy="3382632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65713"/>
                <a:gridCol w="867996"/>
                <a:gridCol w="600920"/>
                <a:gridCol w="467382"/>
                <a:gridCol w="534151"/>
                <a:gridCol w="400614"/>
              </a:tblGrid>
              <a:tr h="360040">
                <a:tc gridSpan="6">
                  <a:txBody>
                    <a:bodyPr/>
                    <a:lstStyle/>
                    <a:p>
                      <a:r>
                        <a:rPr lang="da-DK" sz="1200" dirty="0" smtClean="0"/>
                        <a:t>Vinter hvede, Sandblandet lerjord, JB 5-6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341266">
                <a:tc>
                  <a:txBody>
                    <a:bodyPr/>
                    <a:lstStyle/>
                    <a:p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N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P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K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S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412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Afgrøde behov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159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22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72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15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420738"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Svine gylle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28 ton/ha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95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26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60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0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420738"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Rest</a:t>
                      </a:r>
                      <a:endParaRPr lang="da-DK" sz="1200" i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200" i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-64</a:t>
                      </a:r>
                      <a:endParaRPr lang="da-DK" sz="1200" i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+4</a:t>
                      </a:r>
                      <a:endParaRPr lang="da-DK" sz="1200" i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-12</a:t>
                      </a:r>
                      <a:endParaRPr lang="da-DK" sz="1200" i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-15</a:t>
                      </a:r>
                      <a:endParaRPr lang="da-DK" sz="1200" i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20692"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Fl. Ammoniak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78 kg/ha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64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0</a:t>
                      </a:r>
                      <a:endParaRPr lang="da-DK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0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0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20692"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Svovlsyre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2,5 liter/ton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40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41266"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Total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159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26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60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40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kstboks 5"/>
          <p:cNvSpPr txBox="1"/>
          <p:nvPr/>
        </p:nvSpPr>
        <p:spPr>
          <a:xfrm>
            <a:off x="428596" y="1600902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Hvede og </a:t>
            </a:r>
            <a:r>
              <a:rPr lang="da-DK" sz="2400" b="1" dirty="0" err="1" smtClean="0"/>
              <a:t>sletgræs</a:t>
            </a:r>
            <a:endParaRPr lang="da-DK" sz="2400" b="1" dirty="0"/>
          </a:p>
        </p:txBody>
      </p:sp>
      <p:graphicFrame>
        <p:nvGraphicFramePr>
          <p:cNvPr id="10" name="Pladsholder til ind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2420010"/>
              </p:ext>
            </p:extLst>
          </p:nvPr>
        </p:nvGraphicFramePr>
        <p:xfrm>
          <a:off x="4393005" y="1730684"/>
          <a:ext cx="4465275" cy="4362612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72017"/>
                <a:gridCol w="1951053"/>
                <a:gridCol w="1087130"/>
                <a:gridCol w="1155075"/>
              </a:tblGrid>
              <a:tr h="347288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Svine gylle:</a:t>
                      </a:r>
                      <a:r>
                        <a:rPr lang="da-DK" sz="1200" baseline="0" dirty="0" smtClean="0"/>
                        <a:t> 30</a:t>
                      </a:r>
                      <a:r>
                        <a:rPr lang="da-DK" sz="1200" dirty="0" smtClean="0"/>
                        <a:t> ton/ha</a:t>
                      </a:r>
                      <a:endParaRPr lang="da-DK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80 kg/N 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464889">
                <a:tc gridSpan="4">
                  <a:txBody>
                    <a:bodyPr/>
                    <a:lstStyle/>
                    <a:p>
                      <a:r>
                        <a:rPr lang="da-DK" sz="1200" dirty="0" smtClean="0"/>
                        <a:t>Konventionel gødningsstrategi  gylle + NS 24-7</a:t>
                      </a:r>
                      <a:endParaRPr lang="da-DK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475050">
                <a:tc>
                  <a:txBody>
                    <a:bodyPr/>
                    <a:lstStyle/>
                    <a:p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NS 24-7 gødning</a:t>
                      </a:r>
                    </a:p>
                    <a:p>
                      <a:r>
                        <a:rPr lang="da-DK" sz="1200" dirty="0" smtClean="0"/>
                        <a:t>Udkørsel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2,40 kr./kg</a:t>
                      </a:r>
                    </a:p>
                    <a:p>
                      <a:r>
                        <a:rPr lang="da-DK" sz="1200" dirty="0" smtClean="0"/>
                        <a:t>140</a:t>
                      </a:r>
                      <a:r>
                        <a:rPr lang="da-DK" sz="1200" baseline="0" dirty="0" smtClean="0"/>
                        <a:t> kr./ha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800,-</a:t>
                      </a:r>
                      <a:r>
                        <a:rPr lang="da-DK" sz="1200" baseline="0" dirty="0" smtClean="0"/>
                        <a:t> kr./ha</a:t>
                      </a:r>
                    </a:p>
                    <a:p>
                      <a:r>
                        <a:rPr lang="da-DK" sz="1200" baseline="0" dirty="0" smtClean="0"/>
                        <a:t>140,- kr./ha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63732">
                <a:tc gridSpan="2">
                  <a:txBody>
                    <a:bodyPr/>
                    <a:lstStyle/>
                    <a:p>
                      <a:r>
                        <a:rPr lang="da-DK" sz="1200" dirty="0" smtClean="0"/>
                        <a:t>Total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940,- kr./ha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71796">
                <a:tc gridSpan="4">
                  <a:txBody>
                    <a:bodyPr/>
                    <a:lstStyle/>
                    <a:p>
                      <a:r>
                        <a:rPr lang="da-DK" sz="1200" dirty="0" smtClean="0"/>
                        <a:t>Alternativ med  SyreN</a:t>
                      </a:r>
                      <a:r>
                        <a:rPr lang="da-DK" sz="1200" baseline="30000" dirty="0" smtClean="0"/>
                        <a:t>+ </a:t>
                      </a:r>
                      <a:endParaRPr lang="da-DK" sz="1200" b="1" baseline="300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454666">
                <a:tc gridSpan="2">
                  <a:txBody>
                    <a:bodyPr/>
                    <a:lstStyle/>
                    <a:p>
                      <a:r>
                        <a:rPr lang="da-DK" sz="1200" dirty="0" smtClean="0"/>
                        <a:t>Gylle </a:t>
                      </a:r>
                      <a:r>
                        <a:rPr lang="da-DK" sz="1200" baseline="0" dirty="0" smtClean="0"/>
                        <a:t>+ svovlsyre  +  Fl ammoniak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1133171">
                <a:tc>
                  <a:txBody>
                    <a:bodyPr/>
                    <a:lstStyle/>
                    <a:p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Fl ammoniak gødning</a:t>
                      </a:r>
                    </a:p>
                    <a:p>
                      <a:r>
                        <a:rPr lang="da-DK" sz="1200" dirty="0" smtClean="0"/>
                        <a:t>Svovlsyre (3,0</a:t>
                      </a:r>
                      <a:r>
                        <a:rPr lang="da-DK" sz="1200" baseline="0" dirty="0" smtClean="0"/>
                        <a:t> l/ton)</a:t>
                      </a:r>
                      <a:endParaRPr lang="da-DK" sz="1200" dirty="0" smtClean="0"/>
                    </a:p>
                    <a:p>
                      <a:r>
                        <a:rPr lang="da-DK" sz="1200" dirty="0" smtClean="0"/>
                        <a:t>Udkørsel SyreN</a:t>
                      </a:r>
                    </a:p>
                    <a:p>
                      <a:r>
                        <a:rPr lang="da-DK" sz="1200" dirty="0" err="1" smtClean="0"/>
                        <a:t>Iblandingsomk</a:t>
                      </a:r>
                      <a:r>
                        <a:rPr lang="da-DK" sz="1200" baseline="0" dirty="0" smtClean="0"/>
                        <a:t> </a:t>
                      </a:r>
                      <a:r>
                        <a:rPr lang="da-DK" sz="1200" dirty="0" smtClean="0"/>
                        <a:t>Fl </a:t>
                      </a:r>
                      <a:r>
                        <a:rPr lang="da-DK" sz="1200" dirty="0" err="1" smtClean="0"/>
                        <a:t>ammonaik</a:t>
                      </a:r>
                      <a:r>
                        <a:rPr lang="da-DK" sz="1200" dirty="0" smtClean="0"/>
                        <a:t> 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5,00 kr./kg</a:t>
                      </a:r>
                    </a:p>
                    <a:p>
                      <a:r>
                        <a:rPr lang="da-DK" sz="1200" dirty="0" smtClean="0"/>
                        <a:t>2,25 kr./l</a:t>
                      </a:r>
                    </a:p>
                    <a:p>
                      <a:r>
                        <a:rPr lang="da-DK" sz="1200" dirty="0" smtClean="0"/>
                        <a:t>4,00 kr./ton</a:t>
                      </a:r>
                      <a:endParaRPr lang="da-DK" sz="1200" baseline="30000" dirty="0" smtClean="0"/>
                    </a:p>
                    <a:p>
                      <a:r>
                        <a:rPr lang="da-DK" sz="1200" baseline="0" dirty="0" smtClean="0"/>
                        <a:t>1,00 kr./kg</a:t>
                      </a:r>
                      <a:endParaRPr lang="da-DK" sz="1200" baseline="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485,- kr./ha</a:t>
                      </a:r>
                    </a:p>
                    <a:p>
                      <a:r>
                        <a:rPr lang="da-DK" sz="1200" dirty="0" smtClean="0"/>
                        <a:t>205,- kr./ha</a:t>
                      </a:r>
                    </a:p>
                    <a:p>
                      <a:r>
                        <a:rPr lang="da-DK" sz="1200" dirty="0" smtClean="0"/>
                        <a:t>120,- kr./ha</a:t>
                      </a:r>
                    </a:p>
                    <a:p>
                      <a:r>
                        <a:rPr lang="da-DK" sz="1200" dirty="0" smtClean="0"/>
                        <a:t>100,- kr./ha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63732">
                <a:tc gridSpan="2">
                  <a:txBody>
                    <a:bodyPr/>
                    <a:lstStyle/>
                    <a:p>
                      <a:r>
                        <a:rPr lang="da-DK" sz="1200" dirty="0" smtClean="0"/>
                        <a:t>Total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910,- kr./ha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10876">
                <a:tc gridSpan="2">
                  <a:txBody>
                    <a:bodyPr/>
                    <a:lstStyle/>
                    <a:p>
                      <a:r>
                        <a:rPr lang="da-DK" sz="1200" dirty="0" smtClean="0"/>
                        <a:t>Difference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 </a:t>
                      </a:r>
                      <a:r>
                        <a:rPr lang="da-DK" sz="1800" dirty="0" smtClean="0"/>
                        <a:t>30</a:t>
                      </a:r>
                      <a:r>
                        <a:rPr lang="da-DK" sz="1800" baseline="0" dirty="0" smtClean="0"/>
                        <a:t> </a:t>
                      </a:r>
                      <a:r>
                        <a:rPr lang="da-DK" sz="1800" baseline="0" dirty="0" err="1" smtClean="0"/>
                        <a:t>K</a:t>
                      </a:r>
                      <a:r>
                        <a:rPr lang="da-DK" sz="1800" dirty="0" err="1" smtClean="0"/>
                        <a:t>r</a:t>
                      </a:r>
                      <a:r>
                        <a:rPr lang="da-DK" sz="1800" dirty="0" smtClean="0"/>
                        <a:t> / ha</a:t>
                      </a:r>
                      <a:endParaRPr lang="da-DK" sz="1800" b="0" dirty="0"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22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ge forbindelse 2"/>
          <p:cNvCxnSpPr/>
          <p:nvPr/>
        </p:nvCxnSpPr>
        <p:spPr>
          <a:xfrm rot="10800000">
            <a:off x="428596" y="1071546"/>
            <a:ext cx="8358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2" name="Rektangel 1"/>
          <p:cNvSpPr/>
          <p:nvPr/>
        </p:nvSpPr>
        <p:spPr>
          <a:xfrm>
            <a:off x="428596" y="632263"/>
            <a:ext cx="515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SyreN</a:t>
            </a:r>
            <a:r>
              <a:rPr lang="da-DK" b="1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+ </a:t>
            </a:r>
            <a:r>
              <a:rPr lang="da-DK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system – Gødningsplan</a:t>
            </a:r>
            <a:endParaRPr lang="da-DK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a-DK" b="1" dirty="0" smtClean="0">
                <a:latin typeface="Verdana" pitchFamily="34" charset="0"/>
              </a:rPr>
              <a:t>  </a:t>
            </a:r>
            <a:endParaRPr lang="da-DK" b="1" dirty="0">
              <a:latin typeface="Verdana" pitchFamily="34" charset="0"/>
            </a:endParaRPr>
          </a:p>
        </p:txBody>
      </p:sp>
      <p:graphicFrame>
        <p:nvGraphicFramePr>
          <p:cNvPr id="8" name="Pladsholder til ind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9448915"/>
              </p:ext>
            </p:extLst>
          </p:nvPr>
        </p:nvGraphicFramePr>
        <p:xfrm>
          <a:off x="203177" y="2708920"/>
          <a:ext cx="3936776" cy="3382632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65713"/>
                <a:gridCol w="867996"/>
                <a:gridCol w="600920"/>
                <a:gridCol w="467382"/>
                <a:gridCol w="534151"/>
                <a:gridCol w="400614"/>
              </a:tblGrid>
              <a:tr h="360040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Vinter hvede, Sandblandet lerjord, JB 5-6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341266">
                <a:tc>
                  <a:txBody>
                    <a:bodyPr/>
                    <a:lstStyle/>
                    <a:p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N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P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K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S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412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Afgrøde behov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194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32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91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35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420738"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Svine gylle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28 ton/ha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95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26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60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0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420738"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Rest</a:t>
                      </a:r>
                      <a:endParaRPr lang="da-DK" sz="1200" i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200" i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-69</a:t>
                      </a:r>
                      <a:endParaRPr lang="da-DK" sz="1200" i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-6</a:t>
                      </a:r>
                      <a:endParaRPr lang="da-DK" sz="1200" i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-31</a:t>
                      </a:r>
                      <a:endParaRPr lang="da-DK" sz="1200" i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-35</a:t>
                      </a:r>
                      <a:endParaRPr lang="da-DK" sz="1200" i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20692"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Fl</a:t>
                      </a:r>
                      <a:r>
                        <a:rPr lang="da-DK" sz="1200" baseline="0" dirty="0" smtClean="0"/>
                        <a:t> ammoniak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84 kg/ha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69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0</a:t>
                      </a:r>
                      <a:endParaRPr lang="da-DK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0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0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20692"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Svovlsyre 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2,5 liter/ton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40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41266"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Total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194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26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60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40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kstboks 5"/>
          <p:cNvSpPr txBox="1"/>
          <p:nvPr/>
        </p:nvSpPr>
        <p:spPr>
          <a:xfrm>
            <a:off x="428596" y="1600902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Vinter raps</a:t>
            </a:r>
            <a:endParaRPr lang="da-DK" sz="2400" b="1" dirty="0"/>
          </a:p>
        </p:txBody>
      </p:sp>
      <p:graphicFrame>
        <p:nvGraphicFramePr>
          <p:cNvPr id="10" name="Pladsholder til ind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689812"/>
              </p:ext>
            </p:extLst>
          </p:nvPr>
        </p:nvGraphicFramePr>
        <p:xfrm>
          <a:off x="4393005" y="1654652"/>
          <a:ext cx="4465275" cy="4457053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72017"/>
                <a:gridCol w="1951053"/>
                <a:gridCol w="1087130"/>
                <a:gridCol w="1155075"/>
              </a:tblGrid>
              <a:tr h="363732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Svine gylle:</a:t>
                      </a:r>
                      <a:r>
                        <a:rPr lang="da-DK" sz="1200" baseline="0" dirty="0" smtClean="0"/>
                        <a:t> 30</a:t>
                      </a:r>
                      <a:r>
                        <a:rPr lang="da-DK" sz="1200" dirty="0" smtClean="0"/>
                        <a:t> ton/ha</a:t>
                      </a:r>
                      <a:endParaRPr lang="da-DK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80 kg/N 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464889">
                <a:tc gridSpan="4">
                  <a:txBody>
                    <a:bodyPr/>
                    <a:lstStyle/>
                    <a:p>
                      <a:r>
                        <a:rPr lang="da-DK" sz="1200" dirty="0" smtClean="0"/>
                        <a:t>Konventionel</a:t>
                      </a:r>
                      <a:r>
                        <a:rPr lang="da-DK" sz="1200" baseline="0" dirty="0" smtClean="0"/>
                        <a:t> gødskningsstrategi svinegylle + svovlsur ammoniak</a:t>
                      </a:r>
                      <a:endParaRPr lang="da-DK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475050">
                <a:tc>
                  <a:txBody>
                    <a:bodyPr/>
                    <a:lstStyle/>
                    <a:p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Gødning</a:t>
                      </a:r>
                    </a:p>
                    <a:p>
                      <a:r>
                        <a:rPr lang="da-DK" sz="1200" dirty="0" smtClean="0"/>
                        <a:t>Udkørsel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2,25 kr./kg</a:t>
                      </a:r>
                    </a:p>
                    <a:p>
                      <a:r>
                        <a:rPr lang="da-DK" sz="1200" dirty="0" smtClean="0"/>
                        <a:t>140</a:t>
                      </a:r>
                      <a:r>
                        <a:rPr lang="da-DK" sz="1200" baseline="0" dirty="0" smtClean="0"/>
                        <a:t> kr./ha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860,-</a:t>
                      </a:r>
                      <a:r>
                        <a:rPr lang="da-DK" sz="1200" baseline="0" dirty="0" smtClean="0"/>
                        <a:t> kr./ha</a:t>
                      </a:r>
                    </a:p>
                    <a:p>
                      <a:r>
                        <a:rPr lang="da-DK" sz="1200" baseline="0" dirty="0" smtClean="0"/>
                        <a:t>140,- kr./ha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63732">
                <a:tc gridSpan="2">
                  <a:txBody>
                    <a:bodyPr/>
                    <a:lstStyle/>
                    <a:p>
                      <a:r>
                        <a:rPr lang="da-DK" sz="1200" dirty="0" smtClean="0"/>
                        <a:t>Total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1000,- kr./ha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71796">
                <a:tc gridSpan="4">
                  <a:txBody>
                    <a:bodyPr/>
                    <a:lstStyle/>
                    <a:p>
                      <a:r>
                        <a:rPr lang="da-DK" sz="1200" dirty="0" smtClean="0"/>
                        <a:t>Alternativ</a:t>
                      </a:r>
                      <a:r>
                        <a:rPr lang="da-DK" sz="1200" baseline="0" dirty="0" smtClean="0"/>
                        <a:t> med </a:t>
                      </a:r>
                      <a:r>
                        <a:rPr lang="da-DK" sz="1200" dirty="0" smtClean="0"/>
                        <a:t>SyreN</a:t>
                      </a:r>
                      <a:r>
                        <a:rPr lang="da-DK" sz="1200" baseline="30000" dirty="0" smtClean="0"/>
                        <a:t>+ </a:t>
                      </a:r>
                      <a:endParaRPr lang="da-DK" sz="1200" b="1" baseline="300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454666">
                <a:tc gridSpan="2">
                  <a:txBody>
                    <a:bodyPr/>
                    <a:lstStyle/>
                    <a:p>
                      <a:r>
                        <a:rPr lang="da-DK" sz="1200" dirty="0" smtClean="0"/>
                        <a:t>Gylle </a:t>
                      </a:r>
                      <a:r>
                        <a:rPr lang="da-DK" sz="1200" baseline="0" dirty="0" smtClean="0"/>
                        <a:t>+ Svovlsyre + Fl ammoniak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1133171">
                <a:tc>
                  <a:txBody>
                    <a:bodyPr/>
                    <a:lstStyle/>
                    <a:p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Gødning</a:t>
                      </a:r>
                    </a:p>
                    <a:p>
                      <a:r>
                        <a:rPr lang="da-DK" sz="1200" dirty="0" smtClean="0"/>
                        <a:t>Svovlsyre (3,0</a:t>
                      </a:r>
                      <a:r>
                        <a:rPr lang="da-DK" sz="1200" baseline="0" dirty="0" smtClean="0"/>
                        <a:t> l/ton)</a:t>
                      </a:r>
                      <a:endParaRPr lang="da-DK" sz="1200" dirty="0" smtClean="0"/>
                    </a:p>
                    <a:p>
                      <a:r>
                        <a:rPr lang="da-DK" sz="1200" dirty="0" smtClean="0"/>
                        <a:t>Udkørsel  SyreN</a:t>
                      </a:r>
                    </a:p>
                    <a:p>
                      <a:r>
                        <a:rPr lang="da-DK" sz="1200" dirty="0" err="1" smtClean="0"/>
                        <a:t>Iblandingsomk</a:t>
                      </a:r>
                      <a:r>
                        <a:rPr lang="da-DK" sz="1200" dirty="0" smtClean="0"/>
                        <a:t> Fl ammoniak</a:t>
                      </a:r>
                      <a:r>
                        <a:rPr lang="da-DK" sz="1200" baseline="0" dirty="0" smtClean="0"/>
                        <a:t> 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5,00 kr./kg</a:t>
                      </a:r>
                    </a:p>
                    <a:p>
                      <a:r>
                        <a:rPr lang="da-DK" sz="1200" dirty="0" smtClean="0"/>
                        <a:t>2,25 kr./l</a:t>
                      </a:r>
                    </a:p>
                    <a:p>
                      <a:r>
                        <a:rPr lang="da-DK" sz="1200" dirty="0" smtClean="0"/>
                        <a:t>4,00 kr./ton</a:t>
                      </a:r>
                      <a:endParaRPr lang="da-DK" sz="1200" baseline="30000" dirty="0" smtClean="0"/>
                    </a:p>
                    <a:p>
                      <a:r>
                        <a:rPr lang="da-DK" sz="1200" baseline="0" dirty="0" smtClean="0"/>
                        <a:t>1,00 kr./kg</a:t>
                      </a:r>
                      <a:endParaRPr lang="da-DK" sz="1200" baseline="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485,- kr./ha</a:t>
                      </a:r>
                    </a:p>
                    <a:p>
                      <a:r>
                        <a:rPr lang="da-DK" sz="1200" dirty="0" smtClean="0"/>
                        <a:t>205,- kr./ha</a:t>
                      </a:r>
                    </a:p>
                    <a:p>
                      <a:r>
                        <a:rPr lang="da-DK" sz="1200" dirty="0" smtClean="0"/>
                        <a:t>120,- kr./ha</a:t>
                      </a:r>
                    </a:p>
                    <a:p>
                      <a:r>
                        <a:rPr lang="da-DK" sz="1200" dirty="0" smtClean="0"/>
                        <a:t>100,- kr./ha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63732">
                <a:tc gridSpan="2">
                  <a:txBody>
                    <a:bodyPr/>
                    <a:lstStyle/>
                    <a:p>
                      <a:r>
                        <a:rPr lang="da-DK" sz="1200" dirty="0" smtClean="0"/>
                        <a:t>Total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910,- kr./ha</a:t>
                      </a:r>
                      <a:endParaRPr lang="da-DK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460201">
                <a:tc gridSpan="2">
                  <a:txBody>
                    <a:bodyPr/>
                    <a:lstStyle/>
                    <a:p>
                      <a:r>
                        <a:rPr lang="da-DK" sz="1200" dirty="0" smtClean="0"/>
                        <a:t>Difference</a:t>
                      </a:r>
                      <a:endParaRPr lang="da-DK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 </a:t>
                      </a:r>
                      <a:r>
                        <a:rPr lang="da-DK" sz="1800" dirty="0" smtClean="0"/>
                        <a:t>90 </a:t>
                      </a:r>
                      <a:r>
                        <a:rPr lang="da-DK" sz="1800" dirty="0" err="1" smtClean="0"/>
                        <a:t>Kr</a:t>
                      </a:r>
                      <a:r>
                        <a:rPr lang="da-DK" sz="1800" dirty="0" smtClean="0"/>
                        <a:t> / ha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84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DSC01339.JPG"/>
          <p:cNvPicPr>
            <a:picLocks noChangeAspect="1"/>
          </p:cNvPicPr>
          <p:nvPr/>
        </p:nvPicPr>
        <p:blipFill>
          <a:blip r:embed="rId2" cstate="print">
            <a:lum bright="61000" contrast="-49000"/>
          </a:blip>
          <a:srcRect l="3125" t="25000" r="5469" b="40625"/>
          <a:stretch>
            <a:fillRect/>
          </a:stretch>
        </p:blipFill>
        <p:spPr bwMode="auto">
          <a:xfrm>
            <a:off x="0" y="4263904"/>
            <a:ext cx="9139702" cy="257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2" name="Rektangel 1"/>
          <p:cNvSpPr/>
          <p:nvPr/>
        </p:nvSpPr>
        <p:spPr>
          <a:xfrm>
            <a:off x="971600" y="1484784"/>
            <a:ext cx="777686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Potentielle miljøgevinster i Danmark</a:t>
            </a:r>
          </a:p>
          <a:p>
            <a:endParaRPr lang="da-DK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Reduktion af 17.000 ton ammoniak emission pr. år</a:t>
            </a:r>
          </a:p>
          <a:p>
            <a:pPr>
              <a:lnSpc>
                <a:spcPct val="150000"/>
              </a:lnSpc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Danmarkshistorisk indsats til redning af biodiversiteten (BioCover)   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+ 100.000 ton reduktion i CO</a:t>
            </a:r>
            <a:r>
              <a:rPr lang="da-DK" sz="16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 </a:t>
            </a: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emission pr. år         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20.000 ton reduktion i kvælstofudledning til grundvand pr år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20% Reduktion </a:t>
            </a:r>
            <a:r>
              <a:rPr lang="da-DK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i partikel </a:t>
            </a: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forurening pr. år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Reduktion i anvendelse af 13.000 ton fosfor pr. år</a:t>
            </a:r>
          </a:p>
          <a:p>
            <a:pPr>
              <a:lnSpc>
                <a:spcPct val="150000"/>
              </a:lnSpc>
            </a:pPr>
            <a:endParaRPr lang="da-DK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Meget flot driftsøkonomi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da-DK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+1000 Kr. / ha i sletgræs sammenlignet med alternativ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Gennemsnitlig 4.5 </a:t>
            </a:r>
            <a:r>
              <a:rPr lang="da-DK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Hkg</a:t>
            </a: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merudbytte i hvede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endParaRPr lang="da-DK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endParaRPr lang="da-DK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469463" y="727071"/>
            <a:ext cx="5689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Fordele ved SyreN/SyreN+   </a:t>
            </a:r>
          </a:p>
          <a:p>
            <a:endParaRPr lang="da-DK" dirty="0" smtClean="0"/>
          </a:p>
        </p:txBody>
      </p:sp>
      <p:cxnSp>
        <p:nvCxnSpPr>
          <p:cNvPr id="7" name="Lige forbindelse 6"/>
          <p:cNvCxnSpPr/>
          <p:nvPr/>
        </p:nvCxnSpPr>
        <p:spPr>
          <a:xfrm rot="10800000">
            <a:off x="428596" y="1071546"/>
            <a:ext cx="8358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34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DSC01339.JPG"/>
          <p:cNvPicPr>
            <a:picLocks noChangeAspect="1"/>
          </p:cNvPicPr>
          <p:nvPr/>
        </p:nvPicPr>
        <p:blipFill>
          <a:blip r:embed="rId2" cstate="print">
            <a:lum bright="61000" contrast="-49000"/>
          </a:blip>
          <a:srcRect l="3125" t="25000" r="5469" b="40625"/>
          <a:stretch>
            <a:fillRect/>
          </a:stretch>
        </p:blipFill>
        <p:spPr bwMode="auto">
          <a:xfrm>
            <a:off x="0" y="4263904"/>
            <a:ext cx="9139702" cy="257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3" name="Rektangel 2"/>
          <p:cNvSpPr/>
          <p:nvPr/>
        </p:nvSpPr>
        <p:spPr>
          <a:xfrm>
            <a:off x="495034" y="727071"/>
            <a:ext cx="6093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Fordele ved SyreN/SyreN+   </a:t>
            </a:r>
          </a:p>
          <a:p>
            <a:endParaRPr lang="da-DK" dirty="0" smtClean="0"/>
          </a:p>
        </p:txBody>
      </p:sp>
      <p:sp>
        <p:nvSpPr>
          <p:cNvPr id="4" name="Rektangel 3"/>
          <p:cNvSpPr/>
          <p:nvPr/>
        </p:nvSpPr>
        <p:spPr>
          <a:xfrm>
            <a:off x="937400" y="1373402"/>
            <a:ext cx="792088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Gødskning med SyreN / SyreN+</a:t>
            </a:r>
          </a:p>
          <a:p>
            <a:endParaRPr lang="da-DK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Svovlsyre skaber forsuringseffekt ved gødskning med svovl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Fosforsyre skaber forsuringseffekt ved gødskning med fosfor 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Meget hurtig plantereaktion på væskeopløst gødning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Meget præcis spredning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Fleksibel kombination af gødningsformler – kan erstatte alle   </a:t>
            </a:r>
          </a:p>
          <a:p>
            <a:pPr>
              <a:lnSpc>
                <a:spcPct val="150000"/>
              </a:lnSpc>
            </a:pPr>
            <a:r>
              <a:rPr lang="da-DK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granulater og flydende gødninger.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Reduktion i overkørsel af mark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Omkostningsreduktion ved køb af gødning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Ammonium</a:t>
            </a: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kvælstof er ikke vandopløselig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Præcis dosering af sporstoffer – individuelt eller i kombination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Effektiv metode til forebyggelse af manganmangel – også i rodzonen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   Eliminering af ammoniak medfører skånsom behandling af mikroklima</a:t>
            </a:r>
          </a:p>
          <a:p>
            <a:r>
              <a:rPr lang="da-DK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i jorden </a:t>
            </a:r>
            <a:endParaRPr lang="da-DK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 rot="10800000">
            <a:off x="428596" y="1071546"/>
            <a:ext cx="8358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0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DSC01339.JPG"/>
          <p:cNvPicPr>
            <a:picLocks noChangeAspect="1"/>
          </p:cNvPicPr>
          <p:nvPr/>
        </p:nvPicPr>
        <p:blipFill>
          <a:blip r:embed="rId2" cstate="print">
            <a:lum bright="61000" contrast="-49000"/>
          </a:blip>
          <a:srcRect l="3125" t="25000" r="5469" b="40625"/>
          <a:stretch>
            <a:fillRect/>
          </a:stretch>
        </p:blipFill>
        <p:spPr bwMode="auto">
          <a:xfrm>
            <a:off x="0" y="4263904"/>
            <a:ext cx="9139702" cy="257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boks 6"/>
          <p:cNvSpPr txBox="1"/>
          <p:nvPr/>
        </p:nvSpPr>
        <p:spPr>
          <a:xfrm>
            <a:off x="849585" y="1556792"/>
            <a:ext cx="80010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600" dirty="0" smtClean="0">
                <a:latin typeface="Verdana" pitchFamily="34" charset="0"/>
              </a:rPr>
              <a:t>  Slæbeslanger i stedet for nedfældning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</a:rPr>
              <a:t>      Undgå trafik- og nedfældningsskader i græsmarker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</a:rPr>
              <a:t>      24 -30m arbejdsbredde – ingen reduktion i udbringningskapacitet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  <a:ea typeface="Times New Roman" pitchFamily="18" charset="0"/>
              </a:rPr>
              <a:t>      Tilføjelse til eksisterende teknologi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da-DK" sz="16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 Uændret behov for trækkraft / diselforbrug</a:t>
            </a:r>
            <a:r>
              <a:rPr lang="da-DK" sz="1600" dirty="0" smtClean="0">
                <a:latin typeface="Verdana" pitchFamily="34" charset="0"/>
                <a:ea typeface="Times New Roman" pitchFamily="18" charset="0"/>
              </a:rPr>
              <a:t>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da-DK" sz="1600" dirty="0">
                <a:latin typeface="Verdana" pitchFamily="34" charset="0"/>
                <a:ea typeface="Times New Roman" pitchFamily="18" charset="0"/>
              </a:rPr>
              <a:t> </a:t>
            </a:r>
            <a:r>
              <a:rPr lang="da-DK" sz="1600" dirty="0" smtClean="0">
                <a:latin typeface="Verdana" pitchFamily="34" charset="0"/>
                <a:ea typeface="Times New Roman" pitchFamily="18" charset="0"/>
              </a:rPr>
              <a:t>     Bedre vægtfordeling mellem traktor og gyllevogn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da-DK" sz="16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 Mindre strukturskade  som resultat af mindre tung </a:t>
            </a:r>
            <a:r>
              <a:rPr lang="da-DK" sz="1600" dirty="0" err="1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traffik</a:t>
            </a:r>
            <a:r>
              <a:rPr lang="da-DK" sz="1600" dirty="0" smtClean="0">
                <a:latin typeface="Verdana" pitchFamily="34" charset="0"/>
                <a:ea typeface="Times New Roman" pitchFamily="18" charset="0"/>
              </a:rPr>
              <a:t>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da-DK" sz="1600" dirty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a-DK" sz="16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Ingen risiko for emission af </a:t>
            </a: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NO</a:t>
            </a:r>
            <a:r>
              <a:rPr lang="da-DK" sz="16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da-DK" sz="1600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endParaRPr lang="da-DK" sz="1600" dirty="0" smtClean="0">
              <a:latin typeface="Verdana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600" dirty="0" smtClean="0">
                <a:latin typeface="Verdana" pitchFamily="34" charset="0"/>
              </a:rPr>
              <a:t>  Miljøgodkendelse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</a:rPr>
              <a:t>      Medvirkende til- eller direkte årsag til miljøgodkendelse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dirty="0" smtClean="0"/>
          </a:p>
          <a:p>
            <a:endParaRPr lang="da-DK" dirty="0" smtClean="0"/>
          </a:p>
        </p:txBody>
      </p:sp>
      <p:sp>
        <p:nvSpPr>
          <p:cNvPr id="17" name="Rektangel 16"/>
          <p:cNvSpPr/>
          <p:nvPr/>
        </p:nvSpPr>
        <p:spPr>
          <a:xfrm>
            <a:off x="428596" y="714356"/>
            <a:ext cx="3934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Fordele ved SyreN/SyreN+   </a:t>
            </a:r>
          </a:p>
          <a:p>
            <a:endParaRPr lang="da-DK" b="1" dirty="0">
              <a:latin typeface="Verdana" pitchFamily="34" charset="0"/>
            </a:endParaRPr>
          </a:p>
        </p:txBody>
      </p:sp>
      <p:pic>
        <p:nvPicPr>
          <p:cNvPr id="8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cxnSp>
        <p:nvCxnSpPr>
          <p:cNvPr id="6" name="Lige forbindelse 5"/>
          <p:cNvCxnSpPr/>
          <p:nvPr/>
        </p:nvCxnSpPr>
        <p:spPr>
          <a:xfrm rot="10800000">
            <a:off x="428596" y="1071546"/>
            <a:ext cx="8358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98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DSC01339.JPG"/>
          <p:cNvPicPr>
            <a:picLocks noChangeAspect="1"/>
          </p:cNvPicPr>
          <p:nvPr/>
        </p:nvPicPr>
        <p:blipFill>
          <a:blip r:embed="rId2" cstate="print">
            <a:lum bright="61000" contrast="-49000"/>
          </a:blip>
          <a:srcRect l="3125" t="25000" r="5469" b="40625"/>
          <a:stretch>
            <a:fillRect/>
          </a:stretch>
        </p:blipFill>
        <p:spPr bwMode="auto">
          <a:xfrm>
            <a:off x="0" y="4263904"/>
            <a:ext cx="9139702" cy="257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boks 6"/>
          <p:cNvSpPr txBox="1"/>
          <p:nvPr/>
        </p:nvSpPr>
        <p:spPr>
          <a:xfrm>
            <a:off x="755576" y="1428736"/>
            <a:ext cx="828092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da-DK" sz="1600" dirty="0" smtClean="0">
                <a:latin typeface="Verdana" pitchFamily="34" charset="0"/>
              </a:rPr>
              <a:t>  Ekstra N kvælstof i forhold til kvote</a:t>
            </a:r>
            <a:endParaRPr lang="en-GB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da-DK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</a:rPr>
              <a:t>      Ammoniak emissions reduktion medfører fra 5 to 50 kg ekstra N pr Ha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</a:rPr>
              <a:t>      Gylle kan udbringes uden hensyntagen til vejrforholds indflydelse på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1600" dirty="0">
                <a:latin typeface="Verdana" pitchFamily="34" charset="0"/>
              </a:rPr>
              <a:t> </a:t>
            </a:r>
            <a:r>
              <a:rPr lang="da-DK" sz="1600" dirty="0" smtClean="0">
                <a:latin typeface="Verdana" pitchFamily="34" charset="0"/>
              </a:rPr>
              <a:t>        emission</a:t>
            </a:r>
            <a:endParaRPr lang="da-DK" sz="1600" dirty="0" smtClean="0">
              <a:latin typeface="Verdana" pitchFamily="34" charset="0"/>
              <a:ea typeface="Times New Roman" pitchFamily="18" charset="0"/>
            </a:endParaRPr>
          </a:p>
          <a:p>
            <a:r>
              <a:rPr lang="da-DK" sz="1600" dirty="0" smtClean="0">
                <a:latin typeface="Verdana" pitchFamily="34" charset="0"/>
              </a:rPr>
              <a:t> </a:t>
            </a:r>
          </a:p>
          <a:p>
            <a:endParaRPr lang="da-DK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da-DK" sz="1600" dirty="0" smtClean="0">
                <a:latin typeface="Verdana" pitchFamily="34" charset="0"/>
              </a:rPr>
              <a:t>  Lugt reduktion</a:t>
            </a:r>
          </a:p>
          <a:p>
            <a:endParaRPr lang="da-DK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</a:rPr>
              <a:t>     </a:t>
            </a:r>
            <a:r>
              <a:rPr lang="da-DK" sz="1600" dirty="0" smtClean="0">
                <a:latin typeface="Verdana" pitchFamily="34" charset="0"/>
                <a:ea typeface="Times New Roman" pitchFamily="18" charset="0"/>
              </a:rPr>
              <a:t> Lugtreduktion ved tilsætning af jernsulfat</a:t>
            </a:r>
          </a:p>
          <a:p>
            <a:pPr>
              <a:buFont typeface="Wingdings" pitchFamily="2" charset="2"/>
              <a:buChar char="q"/>
            </a:pPr>
            <a:r>
              <a:rPr lang="da-DK" sz="1600" dirty="0" smtClean="0">
                <a:latin typeface="Verdana" pitchFamily="34" charset="0"/>
              </a:rPr>
              <a:t>      God nabostrategi</a:t>
            </a:r>
          </a:p>
          <a:p>
            <a:endParaRPr lang="da-DK" sz="1600" dirty="0" smtClean="0">
              <a:latin typeface="Verdana" pitchFamily="34" charset="0"/>
            </a:endParaRPr>
          </a:p>
          <a:p>
            <a:r>
              <a:rPr lang="da-DK" sz="1600" dirty="0" smtClean="0">
                <a:latin typeface="Verdana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a-DK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Dokumentationsstrategi</a:t>
            </a:r>
          </a:p>
          <a:p>
            <a:endParaRPr lang="da-DK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da-DK" dirty="0" smtClean="0"/>
              <a:t>      Simpel of effektiv dokumentation for miljøeffekt fra gylleudbringning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17" name="Rektangel 16"/>
          <p:cNvSpPr/>
          <p:nvPr/>
        </p:nvSpPr>
        <p:spPr>
          <a:xfrm>
            <a:off x="428596" y="714356"/>
            <a:ext cx="3934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Fordele ved SyreN/SyreN+   </a:t>
            </a:r>
          </a:p>
          <a:p>
            <a:endParaRPr lang="da-DK" b="1" dirty="0">
              <a:latin typeface="Verdana" pitchFamily="34" charset="0"/>
            </a:endParaRPr>
          </a:p>
        </p:txBody>
      </p:sp>
      <p:pic>
        <p:nvPicPr>
          <p:cNvPr id="8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cxnSp>
        <p:nvCxnSpPr>
          <p:cNvPr id="6" name="Lige forbindelse 5"/>
          <p:cNvCxnSpPr/>
          <p:nvPr/>
        </p:nvCxnSpPr>
        <p:spPr>
          <a:xfrm rot="10800000">
            <a:off x="428596" y="1071546"/>
            <a:ext cx="8358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15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ge forbindelse 2"/>
          <p:cNvCxnSpPr/>
          <p:nvPr/>
        </p:nvCxnSpPr>
        <p:spPr>
          <a:xfrm rot="10800000">
            <a:off x="428596" y="1071546"/>
            <a:ext cx="8358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5" name="Rektangel 4"/>
          <p:cNvSpPr/>
          <p:nvPr/>
        </p:nvSpPr>
        <p:spPr>
          <a:xfrm>
            <a:off x="500034" y="642918"/>
            <a:ext cx="5179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SyreN system – Kunder / forhandlere</a:t>
            </a:r>
            <a:endParaRPr lang="da-DK" b="1" dirty="0">
              <a:latin typeface="Verdana" pitchFamily="34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0" y="1196752"/>
            <a:ext cx="3834664" cy="544522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6" t="16582" r="44065" b="8419"/>
          <a:stretch/>
        </p:blipFill>
        <p:spPr bwMode="auto">
          <a:xfrm>
            <a:off x="5332396" y="1628800"/>
            <a:ext cx="3024336" cy="350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Billed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890" t="104354" r="314297" b="-16749"/>
          <a:stretch/>
        </p:blipFill>
        <p:spPr>
          <a:xfrm>
            <a:off x="677230" y="6119446"/>
            <a:ext cx="828013" cy="67493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0" r="66604"/>
          <a:stretch/>
        </p:blipFill>
        <p:spPr>
          <a:xfrm>
            <a:off x="4981413" y="5425199"/>
            <a:ext cx="1280626" cy="1167459"/>
          </a:xfrm>
          <a:prstGeom prst="rect">
            <a:avLst/>
          </a:prstGeom>
        </p:spPr>
      </p:pic>
      <p:sp>
        <p:nvSpPr>
          <p:cNvPr id="7" name="Tekstboks 6"/>
          <p:cNvSpPr txBox="1"/>
          <p:nvPr/>
        </p:nvSpPr>
        <p:spPr>
          <a:xfrm>
            <a:off x="6500826" y="6008928"/>
            <a:ext cx="203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BioCover forhandlere</a:t>
            </a:r>
            <a:endParaRPr lang="da-DK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0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ias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5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ktangel 4"/>
          <p:cNvSpPr>
            <a:spLocks noChangeArrowheads="1"/>
          </p:cNvSpPr>
          <p:nvPr/>
        </p:nvSpPr>
        <p:spPr bwMode="auto">
          <a:xfrm>
            <a:off x="357188" y="857250"/>
            <a:ext cx="196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b="1" dirty="0">
                <a:latin typeface="Verdana" pitchFamily="34" charset="0"/>
              </a:rPr>
              <a:t>SyreN system</a:t>
            </a:r>
          </a:p>
        </p:txBody>
      </p:sp>
      <p:cxnSp>
        <p:nvCxnSpPr>
          <p:cNvPr id="6" name="Lige forbindelse 5"/>
          <p:cNvCxnSpPr/>
          <p:nvPr/>
        </p:nvCxnSpPr>
        <p:spPr>
          <a:xfrm rot="10800000">
            <a:off x="357188" y="1214438"/>
            <a:ext cx="84296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4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13" y="214313"/>
            <a:ext cx="235743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Billede 7" descr="DSC01339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3125" t="25000" r="5469" b="40625"/>
          <a:stretch>
            <a:fillRect/>
          </a:stretch>
        </p:blipFill>
        <p:spPr bwMode="auto">
          <a:xfrm>
            <a:off x="428625" y="2571750"/>
            <a:ext cx="835818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kstboks 9"/>
          <p:cNvSpPr txBox="1">
            <a:spLocks noChangeArrowheads="1"/>
          </p:cNvSpPr>
          <p:nvPr/>
        </p:nvSpPr>
        <p:spPr bwMode="auto">
          <a:xfrm>
            <a:off x="1071563" y="1785938"/>
            <a:ext cx="1571625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1200" dirty="0">
                <a:latin typeface="Verdana" pitchFamily="34" charset="0"/>
              </a:rPr>
              <a:t>Fronttank med svovlsyre og jernsulfat</a:t>
            </a:r>
          </a:p>
        </p:txBody>
      </p:sp>
      <p:sp>
        <p:nvSpPr>
          <p:cNvPr id="25607" name="Tekstboks 10"/>
          <p:cNvSpPr txBox="1">
            <a:spLocks noChangeArrowheads="1"/>
          </p:cNvSpPr>
          <p:nvPr/>
        </p:nvSpPr>
        <p:spPr bwMode="auto">
          <a:xfrm>
            <a:off x="3071813" y="2143125"/>
            <a:ext cx="1643062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1200" dirty="0">
                <a:latin typeface="Verdana" pitchFamily="34" charset="0"/>
              </a:rPr>
              <a:t>Traktor m. styring </a:t>
            </a:r>
          </a:p>
        </p:txBody>
      </p:sp>
      <p:sp>
        <p:nvSpPr>
          <p:cNvPr id="25608" name="Tekstboks 11"/>
          <p:cNvSpPr txBox="1">
            <a:spLocks noChangeArrowheads="1"/>
          </p:cNvSpPr>
          <p:nvPr/>
        </p:nvSpPr>
        <p:spPr bwMode="auto">
          <a:xfrm>
            <a:off x="5143500" y="2000250"/>
            <a:ext cx="164306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1200" dirty="0">
                <a:latin typeface="Verdana" pitchFamily="34" charset="0"/>
              </a:rPr>
              <a:t>Gyllevogn med syretilsætning</a:t>
            </a:r>
          </a:p>
        </p:txBody>
      </p:sp>
      <p:cxnSp>
        <p:nvCxnSpPr>
          <p:cNvPr id="14" name="Lige pilforbindelse 13"/>
          <p:cNvCxnSpPr/>
          <p:nvPr/>
        </p:nvCxnSpPr>
        <p:spPr>
          <a:xfrm rot="5400000">
            <a:off x="1427163" y="3143250"/>
            <a:ext cx="11445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/>
          <p:cNvCxnSpPr/>
          <p:nvPr/>
        </p:nvCxnSpPr>
        <p:spPr>
          <a:xfrm rot="5400000">
            <a:off x="2963862" y="2963863"/>
            <a:ext cx="78581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/>
          <p:cNvCxnSpPr/>
          <p:nvPr/>
        </p:nvCxnSpPr>
        <p:spPr>
          <a:xfrm rot="5400000">
            <a:off x="5214937" y="3071813"/>
            <a:ext cx="7159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81" y="5229201"/>
            <a:ext cx="2307575" cy="11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ktangel 12"/>
          <p:cNvSpPr/>
          <p:nvPr/>
        </p:nvSpPr>
        <p:spPr>
          <a:xfrm>
            <a:off x="970426" y="5089128"/>
            <a:ext cx="44640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da-DK" sz="1200" dirty="0">
                <a:solidFill>
                  <a:prstClr val="black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da-DK" sz="1200" baseline="-30000" dirty="0">
                <a:solidFill>
                  <a:prstClr val="black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da-DK" sz="1200" dirty="0">
                <a:solidFill>
                  <a:prstClr val="black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SO</a:t>
            </a:r>
            <a:r>
              <a:rPr lang="da-DK" sz="1200" baseline="-30000" dirty="0">
                <a:solidFill>
                  <a:prstClr val="black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da-DK" sz="1200" dirty="0">
                <a:solidFill>
                  <a:prstClr val="black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da-DK" sz="1200" dirty="0" smtClean="0">
                <a:solidFill>
                  <a:prstClr val="black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(svovlsyre) </a:t>
            </a:r>
            <a:r>
              <a:rPr lang="da-DK" sz="1200" dirty="0" smtClean="0">
                <a:solidFill>
                  <a:prstClr val="black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= </a:t>
            </a:r>
            <a:r>
              <a:rPr lang="da-DK" sz="1200" dirty="0" err="1" smtClean="0">
                <a:solidFill>
                  <a:prstClr val="black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bint</a:t>
            </a:r>
            <a:r>
              <a:rPr lang="da-DK" sz="1200" dirty="0" smtClean="0">
                <a:solidFill>
                  <a:prstClr val="black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da-DK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svovl – ilt =  Bæredygtig</a:t>
            </a:r>
            <a:r>
              <a:rPr lang="da-DK" sz="1200" dirty="0" smtClean="0">
                <a:solidFill>
                  <a:prstClr val="black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lang="da-DK" sz="1200" baseline="52000" dirty="0">
              <a:solidFill>
                <a:prstClr val="black"/>
              </a:solidFill>
              <a:latin typeface="Verdana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010502" y="5517231"/>
            <a:ext cx="5217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da-DK" sz="1200" b="1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Processer ved forsuring af gylle:</a:t>
            </a:r>
          </a:p>
          <a:p>
            <a:pPr eaLnBrk="0" hangingPunct="0"/>
            <a:endParaRPr lang="da-DK" sz="1200" dirty="0" smtClean="0">
              <a:latin typeface="Verdana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da-DK" sz="12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da-DK" sz="1200" baseline="-300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da-DK" sz="12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 (ammoniak) + H</a:t>
            </a:r>
            <a:r>
              <a:rPr lang="da-DK" sz="1200" baseline="300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+</a:t>
            </a:r>
            <a:r>
              <a:rPr lang="da-DK" sz="12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  =           NH</a:t>
            </a:r>
            <a:r>
              <a:rPr lang="da-DK" sz="1200" baseline="-300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da-DK" sz="1200" baseline="300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+</a:t>
            </a:r>
            <a:r>
              <a:rPr lang="da-DK" sz="12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  (ammonium)</a:t>
            </a:r>
          </a:p>
          <a:p>
            <a:pPr eaLnBrk="0" hangingPunct="0"/>
            <a:r>
              <a:rPr lang="da-DK" sz="12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da-DK" sz="1200" baseline="-300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da-DK" sz="12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 = gas  -  fordamper    NH</a:t>
            </a:r>
            <a:r>
              <a:rPr lang="da-DK" sz="1200" baseline="-300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da-DK" sz="1200" baseline="300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+</a:t>
            </a:r>
            <a:r>
              <a:rPr lang="da-DK" sz="120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 = salt  -  ingen fordampning)</a:t>
            </a:r>
            <a:endParaRPr lang="da-DK" sz="1200" dirty="0">
              <a:latin typeface="Verdana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16" name="Lige pilforbindelse 15"/>
          <p:cNvCxnSpPr/>
          <p:nvPr/>
        </p:nvCxnSpPr>
        <p:spPr>
          <a:xfrm flipH="1" flipV="1">
            <a:off x="5796136" y="3573016"/>
            <a:ext cx="1296144" cy="19442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6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logo 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93" t="10416" r="8593" b="7291"/>
          <a:stretch>
            <a:fillRect/>
          </a:stretch>
        </p:blipFill>
        <p:spPr>
          <a:xfrm>
            <a:off x="7715272" y="214290"/>
            <a:ext cx="1143007" cy="851864"/>
          </a:xfrm>
          <a:prstGeom prst="rect">
            <a:avLst/>
          </a:prstGeom>
        </p:spPr>
      </p:pic>
      <p:cxnSp>
        <p:nvCxnSpPr>
          <p:cNvPr id="6" name="Lige forbindelse 5"/>
          <p:cNvCxnSpPr/>
          <p:nvPr/>
        </p:nvCxnSpPr>
        <p:spPr>
          <a:xfrm rot="10800000">
            <a:off x="500034" y="1071546"/>
            <a:ext cx="828680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boks 8"/>
          <p:cNvSpPr txBox="1"/>
          <p:nvPr/>
        </p:nvSpPr>
        <p:spPr>
          <a:xfrm>
            <a:off x="785786" y="571480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Gennemsnit for N tilførsel:</a:t>
            </a:r>
            <a:endParaRPr lang="da-DK" b="1" dirty="0">
              <a:latin typeface="Verdana" pitchFamily="34" charset="0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1214414" y="1571612"/>
            <a:ext cx="5929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Græs / kvæggylle:  Emisson 18.8 % ved udbringning i April</a:t>
            </a:r>
          </a:p>
          <a:p>
            <a:r>
              <a:rPr lang="da-DK" dirty="0" smtClean="0"/>
              <a:t>30 t/Ha = ca. 15 kg N mere pr Ha = 120 FE udbytte pr Ha.</a:t>
            </a:r>
          </a:p>
          <a:p>
            <a:endParaRPr lang="da-DK" dirty="0"/>
          </a:p>
        </p:txBody>
      </p:sp>
      <p:sp>
        <p:nvSpPr>
          <p:cNvPr id="11" name="Tekstboks 10"/>
          <p:cNvSpPr txBox="1"/>
          <p:nvPr/>
        </p:nvSpPr>
        <p:spPr>
          <a:xfrm>
            <a:off x="1214414" y="2357430"/>
            <a:ext cx="628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Vintersæd / svinegylle:   Emission 12.9%  ved udbringning i April</a:t>
            </a:r>
          </a:p>
          <a:p>
            <a:r>
              <a:rPr lang="da-DK" dirty="0" smtClean="0"/>
              <a:t>24 t/Ha = ca. 10 kg N mere pr. Ha = + 2 Hkg udbytte pr. Ha</a:t>
            </a:r>
            <a:endParaRPr lang="da-DK" dirty="0"/>
          </a:p>
        </p:txBody>
      </p:sp>
      <p:sp>
        <p:nvSpPr>
          <p:cNvPr id="12" name="Tekstboks 11"/>
          <p:cNvSpPr txBox="1"/>
          <p:nvPr/>
        </p:nvSpPr>
        <p:spPr>
          <a:xfrm>
            <a:off x="1571604" y="3286124"/>
            <a:ext cx="5357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 smtClean="0"/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     Mængde af udbragt gylle</a:t>
            </a:r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     Mængde af ammoniak i gyllen</a:t>
            </a:r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     pH værdi</a:t>
            </a:r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     Vindhastighed</a:t>
            </a:r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     Temperatur</a:t>
            </a:r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     Plantedække</a:t>
            </a:r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     Jordfugtighed</a:t>
            </a: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14" name="Tekstboks 13"/>
          <p:cNvSpPr txBox="1"/>
          <p:nvPr/>
        </p:nvSpPr>
        <p:spPr>
          <a:xfrm>
            <a:off x="1214414" y="5715016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Normal variation:   </a:t>
            </a:r>
            <a:r>
              <a:rPr lang="da-DK" b="1" dirty="0" smtClean="0"/>
              <a:t>5% til 80%  - 5 </a:t>
            </a:r>
            <a:r>
              <a:rPr lang="da-DK" b="1" dirty="0" smtClean="0"/>
              <a:t>til 50 kg pr. Ha</a:t>
            </a:r>
            <a:endParaRPr lang="da-DK" b="1" dirty="0"/>
          </a:p>
        </p:txBody>
      </p:sp>
      <p:sp>
        <p:nvSpPr>
          <p:cNvPr id="15" name="Tekstboks 14"/>
          <p:cNvSpPr txBox="1"/>
          <p:nvPr/>
        </p:nvSpPr>
        <p:spPr>
          <a:xfrm>
            <a:off x="1214414" y="3143248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Emmisionsfaktorer:</a:t>
            </a:r>
          </a:p>
        </p:txBody>
      </p:sp>
      <p:pic>
        <p:nvPicPr>
          <p:cNvPr id="13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16" name="Rektangel 15"/>
          <p:cNvSpPr/>
          <p:nvPr/>
        </p:nvSpPr>
        <p:spPr>
          <a:xfrm>
            <a:off x="6372200" y="5661248"/>
            <a:ext cx="138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  <a:hlinkClick r:id="rId4" action="ppaction://hlinkfile"/>
              </a:rPr>
              <a:t>Alfam model</a:t>
            </a:r>
            <a:endParaRPr lang="da-D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2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Biocover PPP baggr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00034" y="714356"/>
            <a:ext cx="39661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Ammoniak emission i praksis</a:t>
            </a:r>
          </a:p>
          <a:p>
            <a:endParaRPr lang="da-DK" b="1" dirty="0">
              <a:latin typeface="Verdana" pitchFamily="34" charset="0"/>
            </a:endParaRPr>
          </a:p>
        </p:txBody>
      </p:sp>
      <p:pic>
        <p:nvPicPr>
          <p:cNvPr id="6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sp>
        <p:nvSpPr>
          <p:cNvPr id="7" name="Tekstboks 6"/>
          <p:cNvSpPr txBox="1"/>
          <p:nvPr/>
        </p:nvSpPr>
        <p:spPr>
          <a:xfrm>
            <a:off x="683568" y="1556792"/>
            <a:ext cx="7992888" cy="4760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Eksempel: 	  	Jens Peter Pors Eriksen – </a:t>
            </a:r>
            <a:r>
              <a:rPr lang="da-DK" sz="1400" dirty="0" err="1" smtClean="0"/>
              <a:t>Hulvadgaard</a:t>
            </a:r>
            <a:r>
              <a:rPr lang="da-DK" sz="1400" dirty="0" smtClean="0"/>
              <a:t>, 6600 Vejen	</a:t>
            </a:r>
          </a:p>
          <a:p>
            <a:r>
              <a:rPr lang="da-DK" sz="1400" dirty="0" smtClean="0"/>
              <a:t>		Ejendom with 300 Ha vinter hvede og 6000 m3 svinegylle</a:t>
            </a:r>
          </a:p>
          <a:p>
            <a:r>
              <a:rPr lang="da-DK" sz="1400" dirty="0" smtClean="0"/>
              <a:t>		Ammonium kvælstof 3.5 kg  N pr. m3 - 20 ton gylle pr. Ha</a:t>
            </a:r>
          </a:p>
          <a:p>
            <a:endParaRPr lang="da-DK" sz="1400" dirty="0" smtClean="0"/>
          </a:p>
          <a:p>
            <a:endParaRPr lang="da-DK" sz="1400" dirty="0" smtClean="0"/>
          </a:p>
          <a:p>
            <a:r>
              <a:rPr lang="da-DK" sz="1400" dirty="0" smtClean="0"/>
              <a:t>Omkostninger:</a:t>
            </a:r>
          </a:p>
          <a:p>
            <a:r>
              <a:rPr lang="da-DK" sz="1400" dirty="0" smtClean="0"/>
              <a:t>Syre:  </a:t>
            </a:r>
            <a:r>
              <a:rPr lang="da-DK" sz="1400" dirty="0"/>
              <a:t>6</a:t>
            </a:r>
            <a:r>
              <a:rPr lang="da-DK" sz="1400" dirty="0" smtClean="0"/>
              <a:t>000 x 1.5 liter x 2.25 Kr.  =			-  20.000  Kr.</a:t>
            </a:r>
          </a:p>
          <a:p>
            <a:r>
              <a:rPr lang="da-DK" sz="1400" dirty="0" smtClean="0"/>
              <a:t>Udkørsel :  4 Kr.  x 6000 m3			</a:t>
            </a:r>
            <a:r>
              <a:rPr lang="da-DK" sz="1400" u="sng" dirty="0" smtClean="0"/>
              <a:t>-  24.000  Kr. </a:t>
            </a:r>
          </a:p>
          <a:p>
            <a:r>
              <a:rPr lang="da-DK" sz="1400" dirty="0" smtClean="0"/>
              <a:t>					-  44.000  Kr.</a:t>
            </a:r>
          </a:p>
          <a:p>
            <a:r>
              <a:rPr lang="da-DK" sz="1400" dirty="0" smtClean="0"/>
              <a:t>Indtægter:</a:t>
            </a:r>
          </a:p>
          <a:p>
            <a:r>
              <a:rPr lang="da-DK" sz="1400" dirty="0" smtClean="0"/>
              <a:t>Udbyttestigning vinter hvede – 6.6% / 5.8 </a:t>
            </a:r>
            <a:r>
              <a:rPr lang="da-DK" sz="1400" dirty="0" err="1" smtClean="0"/>
              <a:t>Hkg</a:t>
            </a:r>
            <a:endParaRPr lang="da-DK" sz="1400" dirty="0" smtClean="0"/>
          </a:p>
          <a:p>
            <a:r>
              <a:rPr lang="da-DK" sz="1400" dirty="0" smtClean="0"/>
              <a:t>+ 5.8 </a:t>
            </a:r>
            <a:r>
              <a:rPr lang="da-DK" sz="1400" dirty="0" err="1" smtClean="0"/>
              <a:t>Hkg</a:t>
            </a:r>
            <a:r>
              <a:rPr lang="da-DK" sz="1400" dirty="0" smtClean="0"/>
              <a:t> pr. Ha = 5.8 x  190 kr.  =  1.100 x 300 Ha	 	  330.000  Kr. </a:t>
            </a:r>
          </a:p>
          <a:p>
            <a:r>
              <a:rPr lang="da-DK" sz="1400" dirty="0" smtClean="0"/>
              <a:t>Svovlgødning 15 kg x 300 Ha x 4 Kr.  = 		  	     18.000  Kr.</a:t>
            </a:r>
            <a:endParaRPr lang="da-DK" sz="1400" u="sng" dirty="0" smtClean="0"/>
          </a:p>
          <a:p>
            <a:r>
              <a:rPr lang="da-DK" sz="1400" dirty="0" smtClean="0"/>
              <a:t>					  248.000  Kr.   </a:t>
            </a:r>
          </a:p>
          <a:p>
            <a:endParaRPr lang="da-DK" sz="1400" dirty="0" smtClean="0"/>
          </a:p>
          <a:p>
            <a:r>
              <a:rPr lang="da-DK" sz="1400" dirty="0" smtClean="0"/>
              <a:t>Net indtægt					   304.000 Kr.  </a:t>
            </a:r>
          </a:p>
          <a:p>
            <a:endParaRPr lang="da-DK" sz="1400" dirty="0" smtClean="0"/>
          </a:p>
          <a:p>
            <a:endParaRPr lang="da-DK" sz="1400" dirty="0" smtClean="0"/>
          </a:p>
          <a:p>
            <a:endParaRPr lang="da-DK" sz="1400" dirty="0" smtClean="0"/>
          </a:p>
          <a:p>
            <a:endParaRPr lang="da-DK" sz="1400" dirty="0" smtClean="0"/>
          </a:p>
          <a:p>
            <a:endParaRPr lang="da-DK" sz="1400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725144"/>
            <a:ext cx="984504" cy="131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cxnSp>
        <p:nvCxnSpPr>
          <p:cNvPr id="7" name="Lige forbindelse 6"/>
          <p:cNvCxnSpPr/>
          <p:nvPr/>
        </p:nvCxnSpPr>
        <p:spPr>
          <a:xfrm rot="10800000">
            <a:off x="323528" y="1052736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ktangel 9"/>
          <p:cNvSpPr/>
          <p:nvPr/>
        </p:nvSpPr>
        <p:spPr>
          <a:xfrm>
            <a:off x="428596" y="714356"/>
            <a:ext cx="3996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Afprøvningsresultater hvede:</a:t>
            </a:r>
            <a:endParaRPr lang="da-DK" b="1" dirty="0">
              <a:latin typeface="Verdana" pitchFamily="34" charset="0"/>
            </a:endParaRPr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4163088"/>
              </p:ext>
            </p:extLst>
          </p:nvPr>
        </p:nvGraphicFramePr>
        <p:xfrm>
          <a:off x="323526" y="1772816"/>
          <a:ext cx="5256585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620518"/>
              </p:ext>
            </p:extLst>
          </p:nvPr>
        </p:nvGraphicFramePr>
        <p:xfrm>
          <a:off x="5698162" y="3356992"/>
          <a:ext cx="3111500" cy="95250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027651"/>
                <a:gridCol w="608979"/>
                <a:gridCol w="865891"/>
                <a:gridCol w="608979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68% sikkerhed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 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min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gennemsnit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max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2L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>
                          <a:effectLst/>
                        </a:rPr>
                        <a:t>0,32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>
                          <a:effectLst/>
                        </a:rPr>
                        <a:t>0,46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>
                          <a:effectLst/>
                        </a:rPr>
                        <a:t>0,60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4L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 dirty="0">
                          <a:effectLst/>
                        </a:rPr>
                        <a:t>0,39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 dirty="0">
                          <a:effectLst/>
                        </a:rPr>
                        <a:t>0,72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>
                          <a:effectLst/>
                        </a:rPr>
                        <a:t>1,05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6L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>
                          <a:effectLst/>
                        </a:rPr>
                        <a:t>0,38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>
                          <a:effectLst/>
                        </a:rPr>
                        <a:t>0,69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 dirty="0">
                          <a:effectLst/>
                        </a:rPr>
                        <a:t>1,00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467597"/>
              </p:ext>
            </p:extLst>
          </p:nvPr>
        </p:nvGraphicFramePr>
        <p:xfrm>
          <a:off x="5708972" y="4653136"/>
          <a:ext cx="3111500" cy="95250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027651"/>
                <a:gridCol w="608979"/>
                <a:gridCol w="865891"/>
                <a:gridCol w="608979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95% sikkerhed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 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min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gennemsnit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max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2L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>
                          <a:effectLst/>
                        </a:rPr>
                        <a:t>-0,03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>
                          <a:effectLst/>
                        </a:rPr>
                        <a:t>0,46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>
                          <a:effectLst/>
                        </a:rPr>
                        <a:t>0,95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4L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 dirty="0">
                          <a:effectLst/>
                        </a:rPr>
                        <a:t>0,07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 dirty="0">
                          <a:effectLst/>
                        </a:rPr>
                        <a:t>0,72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>
                          <a:effectLst/>
                        </a:rPr>
                        <a:t>1,38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6L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>
                          <a:effectLst/>
                        </a:rPr>
                        <a:t>0,08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>
                          <a:effectLst/>
                        </a:rPr>
                        <a:t>0,69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u="none" strike="noStrike" dirty="0">
                          <a:effectLst/>
                        </a:rPr>
                        <a:t>1,31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4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3" b="27590"/>
          <a:stretch/>
        </p:blipFill>
        <p:spPr>
          <a:xfrm>
            <a:off x="-1" y="2761319"/>
            <a:ext cx="9144000" cy="4079630"/>
          </a:xfrm>
          <a:prstGeom prst="rect">
            <a:avLst/>
          </a:prstGeom>
        </p:spPr>
      </p:pic>
      <p:pic>
        <p:nvPicPr>
          <p:cNvPr id="5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cxnSp>
        <p:nvCxnSpPr>
          <p:cNvPr id="7" name="Lige forbindelse 6"/>
          <p:cNvCxnSpPr/>
          <p:nvPr/>
        </p:nvCxnSpPr>
        <p:spPr>
          <a:xfrm rot="10800000">
            <a:off x="323528" y="1052736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ktangel 9"/>
          <p:cNvSpPr/>
          <p:nvPr/>
        </p:nvSpPr>
        <p:spPr>
          <a:xfrm>
            <a:off x="428596" y="714356"/>
            <a:ext cx="4568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Demonstration test </a:t>
            </a:r>
            <a:r>
              <a:rPr lang="da-DK" b="1" dirty="0" err="1" smtClean="0">
                <a:latin typeface="Verdana" pitchFamily="34" charset="0"/>
              </a:rPr>
              <a:t>result</a:t>
            </a:r>
            <a:r>
              <a:rPr lang="da-DK" b="1" dirty="0" smtClean="0">
                <a:latin typeface="Verdana" pitchFamily="34" charset="0"/>
              </a:rPr>
              <a:t>:  </a:t>
            </a:r>
            <a:r>
              <a:rPr lang="da-DK" b="1" dirty="0" err="1" smtClean="0">
                <a:latin typeface="Verdana" pitchFamily="34" charset="0"/>
              </a:rPr>
              <a:t>Rape</a:t>
            </a:r>
            <a:endParaRPr lang="da-DK" b="1" dirty="0">
              <a:latin typeface="Verdana" pitchFamily="34" charset="0"/>
            </a:endParaRPr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7112835"/>
              </p:ext>
            </p:extLst>
          </p:nvPr>
        </p:nvGraphicFramePr>
        <p:xfrm>
          <a:off x="4624612" y="1268760"/>
          <a:ext cx="423366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Diagra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570037"/>
              </p:ext>
            </p:extLst>
          </p:nvPr>
        </p:nvGraphicFramePr>
        <p:xfrm>
          <a:off x="515584" y="1268760"/>
          <a:ext cx="406551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ktangel 1"/>
          <p:cNvSpPr/>
          <p:nvPr/>
        </p:nvSpPr>
        <p:spPr>
          <a:xfrm>
            <a:off x="539552" y="5188550"/>
            <a:ext cx="3849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Rape</a:t>
            </a:r>
            <a:r>
              <a:rPr lang="da-DK" dirty="0" smtClean="0">
                <a:solidFill>
                  <a:schemeClr val="bg1"/>
                </a:solidFill>
              </a:rPr>
              <a:t> – 25 m3 </a:t>
            </a:r>
            <a:r>
              <a:rPr lang="da-DK" dirty="0" err="1" smtClean="0">
                <a:solidFill>
                  <a:schemeClr val="bg1"/>
                </a:solidFill>
              </a:rPr>
              <a:t>swine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slurry</a:t>
            </a:r>
            <a:r>
              <a:rPr lang="da-DK" dirty="0" smtClean="0">
                <a:solidFill>
                  <a:schemeClr val="bg1"/>
                </a:solidFill>
              </a:rPr>
              <a:t> + 5 liter </a:t>
            </a:r>
            <a:r>
              <a:rPr lang="da-DK" dirty="0" err="1" smtClean="0">
                <a:solidFill>
                  <a:schemeClr val="bg1"/>
                </a:solidFill>
              </a:rPr>
              <a:t>acid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5364088" y="5200034"/>
            <a:ext cx="2699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Rape</a:t>
            </a:r>
            <a:r>
              <a:rPr lang="da-DK" dirty="0" smtClean="0">
                <a:solidFill>
                  <a:schemeClr val="bg1"/>
                </a:solidFill>
              </a:rPr>
              <a:t> – 25 m3 </a:t>
            </a:r>
            <a:r>
              <a:rPr lang="da-DK" dirty="0" err="1" smtClean="0">
                <a:solidFill>
                  <a:schemeClr val="bg1"/>
                </a:solidFill>
              </a:rPr>
              <a:t>swine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slurry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4" name="Tekstboks 3"/>
          <p:cNvSpPr txBox="1"/>
          <p:nvPr/>
        </p:nvSpPr>
        <p:spPr>
          <a:xfrm>
            <a:off x="6500826" y="2522413"/>
            <a:ext cx="96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+36.6%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Biocover PPP baggr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500034" y="714356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Kørselsskader </a:t>
            </a:r>
          </a:p>
          <a:p>
            <a:endParaRPr lang="da-DK" b="1" dirty="0">
              <a:latin typeface="Verdana" pitchFamily="34" charset="0"/>
            </a:endParaRPr>
          </a:p>
        </p:txBody>
      </p:sp>
      <p:pic>
        <p:nvPicPr>
          <p:cNvPr id="16" name="Billede 15" descr="SyreN behandlet græ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12" name="Tekstboks 11"/>
          <p:cNvSpPr txBox="1"/>
          <p:nvPr/>
        </p:nvSpPr>
        <p:spPr>
          <a:xfrm>
            <a:off x="1946994" y="234888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Græs</a:t>
            </a:r>
            <a:endParaRPr lang="da-DK" b="1" dirty="0">
              <a:latin typeface="Verdana" pitchFamily="34" charset="0"/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3947258" y="2395046"/>
            <a:ext cx="2357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Verdana" pitchFamily="34" charset="0"/>
              </a:rPr>
              <a:t>Source:  DJF – Ole Green</a:t>
            </a:r>
            <a:endParaRPr lang="da-DK" sz="12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l="20833" t="20000" r="59896" b="65000"/>
          <a:stretch>
            <a:fillRect/>
          </a:stretch>
        </p:blipFill>
        <p:spPr bwMode="auto">
          <a:xfrm>
            <a:off x="6408227" y="2199952"/>
            <a:ext cx="102791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14563" t="17516" r="13086" b="15547"/>
          <a:stretch>
            <a:fillRect/>
          </a:stretch>
        </p:blipFill>
        <p:spPr bwMode="auto">
          <a:xfrm>
            <a:off x="1939920" y="2857291"/>
            <a:ext cx="5555283" cy="385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pic>
        <p:nvPicPr>
          <p:cNvPr id="15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cxnSp>
        <p:nvCxnSpPr>
          <p:cNvPr id="7" name="Lige forbindelse 6"/>
          <p:cNvCxnSpPr/>
          <p:nvPr/>
        </p:nvCxnSpPr>
        <p:spPr>
          <a:xfrm rot="5400000">
            <a:off x="1553192" y="5006508"/>
            <a:ext cx="26432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enstre klammeparentes 8"/>
          <p:cNvSpPr/>
          <p:nvPr/>
        </p:nvSpPr>
        <p:spPr>
          <a:xfrm rot="5400000">
            <a:off x="4479198" y="1663276"/>
            <a:ext cx="399919" cy="3643338"/>
          </a:xfrm>
          <a:prstGeom prst="leftBrac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forbindelse 7"/>
          <p:cNvCxnSpPr/>
          <p:nvPr/>
        </p:nvCxnSpPr>
        <p:spPr>
          <a:xfrm rot="5400000">
            <a:off x="5179223" y="5038635"/>
            <a:ext cx="26432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boks 9"/>
          <p:cNvSpPr txBox="1"/>
          <p:nvPr/>
        </p:nvSpPr>
        <p:spPr>
          <a:xfrm>
            <a:off x="4107063" y="2895729"/>
            <a:ext cx="3073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5% udbyttereduktion</a:t>
            </a:r>
            <a:endParaRPr lang="da-DK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64111" y="5041052"/>
            <a:ext cx="1546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10 ton svinegylle  pr. Ha + SyreN </a:t>
            </a:r>
            <a:r>
              <a:rPr lang="da-DK" sz="1400" dirty="0" err="1" smtClean="0">
                <a:solidFill>
                  <a:schemeClr val="bg1"/>
                </a:solidFill>
              </a:rPr>
              <a:t>behnadlet</a:t>
            </a:r>
            <a:r>
              <a:rPr lang="da-DK" sz="1400" dirty="0" smtClean="0">
                <a:solidFill>
                  <a:schemeClr val="bg1"/>
                </a:solidFill>
              </a:rPr>
              <a:t> – 4 liter svovlsyre pr. m3</a:t>
            </a:r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847636" y="5060529"/>
            <a:ext cx="1103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10 ton svine gylle pr. Ha</a:t>
            </a:r>
            <a:endParaRPr lang="da-DK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1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boks 5"/>
          <p:cNvSpPr txBox="1"/>
          <p:nvPr/>
        </p:nvSpPr>
        <p:spPr>
          <a:xfrm>
            <a:off x="548877" y="705603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Verdana" pitchFamily="34" charset="0"/>
              </a:rPr>
              <a:t>Græsnedfældning vs. Forsuring</a:t>
            </a:r>
            <a:endParaRPr lang="da-DK" b="1" dirty="0">
              <a:latin typeface="Verdana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711107" y="2487286"/>
            <a:ext cx="6768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SyreN godkendt til slæbeslangeudlægning på græs og </a:t>
            </a:r>
          </a:p>
          <a:p>
            <a:r>
              <a:rPr lang="da-DK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optaget på teknologilisten 2011</a:t>
            </a:r>
            <a:r>
              <a:rPr lang="da-DK" dirty="0" smtClean="0"/>
              <a:t>.</a:t>
            </a:r>
          </a:p>
        </p:txBody>
      </p:sp>
      <p:pic>
        <p:nvPicPr>
          <p:cNvPr id="9" name="Picture 2" descr="C:\Documents and Settings\Morten\Dokumenter\Biocover\Marketing\Visitkort - rygmærke - logo mm\Biocover logo\JPEG\RGB\BioCover logo 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14290"/>
            <a:ext cx="2357454" cy="835947"/>
          </a:xfrm>
          <a:prstGeom prst="rect">
            <a:avLst/>
          </a:prstGeom>
          <a:noFill/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20092" r="23140" b="52174"/>
          <a:stretch/>
        </p:blipFill>
        <p:spPr>
          <a:xfrm>
            <a:off x="730533" y="1556792"/>
            <a:ext cx="4394129" cy="930495"/>
          </a:xfrm>
          <a:prstGeom prst="rect">
            <a:avLst/>
          </a:prstGeom>
        </p:spPr>
      </p:pic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333840"/>
              </p:ext>
            </p:extLst>
          </p:nvPr>
        </p:nvGraphicFramePr>
        <p:xfrm>
          <a:off x="773338" y="3212976"/>
          <a:ext cx="8084942" cy="339168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446734"/>
                <a:gridCol w="3638208"/>
              </a:tblGrid>
              <a:tr h="450367">
                <a:tc>
                  <a:txBody>
                    <a:bodyPr/>
                    <a:lstStyle/>
                    <a:p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Fordele slæbeslanger</a:t>
                      </a:r>
                      <a:endParaRPr lang="da-DK" sz="11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Fordele nedfældning</a:t>
                      </a:r>
                    </a:p>
                    <a:p>
                      <a:endParaRPr lang="da-DK" sz="11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2634969"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Bredere arbejdsbredde:</a:t>
                      </a:r>
                    </a:p>
                    <a:p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 50 – 66% reduktion i køreskader fra</a:t>
                      </a:r>
                      <a:r>
                        <a:rPr lang="da-DK" sz="11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gyllevogn i </a:t>
                      </a:r>
                    </a:p>
                    <a:p>
                      <a:r>
                        <a:rPr lang="da-DK" sz="11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græsmark </a:t>
                      </a:r>
                    </a:p>
                    <a:p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 100% reduktion i nedfældningsskader i græsmark</a:t>
                      </a:r>
                    </a:p>
                    <a:p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 24 -30m arbejdsbredde – ca. 25% øget kapacitet</a:t>
                      </a:r>
                    </a:p>
                    <a:p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 til gylleudbringning</a:t>
                      </a:r>
                    </a:p>
                    <a:p>
                      <a:pPr marL="171450" lvl="0" indent="-17145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Sikker og god driftsøkonomi ved forsuring </a:t>
                      </a:r>
                    </a:p>
                    <a:p>
                      <a:pPr marL="171450" lvl="0" indent="-17145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Uændret behov for trækkraft / dieselforbrug. </a:t>
                      </a:r>
                    </a:p>
                    <a:p>
                      <a:pPr marL="171450" lvl="0" indent="-17145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Mindre strukturskade som følge af reduktion af tung trafik.</a:t>
                      </a:r>
                    </a:p>
                    <a:p>
                      <a:pPr marL="171450" lvl="0" indent="-17145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Bedre vægtfordeling mellem traktor-gyllevogn. </a:t>
                      </a:r>
                    </a:p>
                    <a:p>
                      <a:pPr marL="171450" lvl="0" indent="-17145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Ingen risiko for tørkeskader af græsrødder   </a:t>
                      </a:r>
                    </a:p>
                    <a:p>
                      <a:pPr marL="171450" lvl="0" indent="-17145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Ingen sliddele med jordkontakt</a:t>
                      </a:r>
                    </a:p>
                    <a:p>
                      <a:endParaRPr lang="da-DK" sz="11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endParaRPr lang="da-DK" sz="11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endParaRPr lang="da-DK" sz="11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endParaRPr lang="da-DK" sz="11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Ingen håndtering af syre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da-DK" sz="11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Reduktion i risiko for transport af tørstof fra gylle til stald.</a:t>
                      </a:r>
                    </a:p>
                    <a:p>
                      <a:endParaRPr lang="da-DK" sz="11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Billede 4" descr="DSC02738.JPG"/>
          <p:cNvPicPr>
            <a:picLocks noChangeAspect="1"/>
          </p:cNvPicPr>
          <p:nvPr/>
        </p:nvPicPr>
        <p:blipFill rotWithShape="1">
          <a:blip r:embed="rId4"/>
          <a:srcRect l="8154" t="54454" r="16015" b="15104"/>
          <a:stretch/>
        </p:blipFill>
        <p:spPr bwMode="auto">
          <a:xfrm>
            <a:off x="5246936" y="1556791"/>
            <a:ext cx="3611344" cy="93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Lige forbindelse 9"/>
          <p:cNvCxnSpPr/>
          <p:nvPr/>
        </p:nvCxnSpPr>
        <p:spPr>
          <a:xfrm rot="10800000">
            <a:off x="323528" y="1052736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07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1718</Words>
  <Application>Microsoft Office PowerPoint</Application>
  <PresentationFormat>Skærmshow (4:3)</PresentationFormat>
  <Paragraphs>512</Paragraphs>
  <Slides>28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28</vt:i4>
      </vt:variant>
    </vt:vector>
  </HeadingPairs>
  <TitlesOfParts>
    <vt:vector size="29" baseType="lpstr"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bruger</dc:creator>
  <cp:lastModifiedBy>bruger</cp:lastModifiedBy>
  <cp:revision>9</cp:revision>
  <dcterms:created xsi:type="dcterms:W3CDTF">2012-11-25T06:21:46Z</dcterms:created>
  <dcterms:modified xsi:type="dcterms:W3CDTF">2012-11-25T07:59:44Z</dcterms:modified>
</cp:coreProperties>
</file>